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6" r:id="rId1"/>
  </p:sldMasterIdLst>
  <p:notesMasterIdLst>
    <p:notesMasterId r:id="rId18"/>
  </p:notesMasterIdLst>
  <p:handoutMasterIdLst>
    <p:handoutMasterId r:id="rId19"/>
  </p:handoutMasterIdLst>
  <p:sldIdLst>
    <p:sldId id="589" r:id="rId2"/>
    <p:sldId id="574" r:id="rId3"/>
    <p:sldId id="576" r:id="rId4"/>
    <p:sldId id="552" r:id="rId5"/>
    <p:sldId id="578" r:id="rId6"/>
    <p:sldId id="575" r:id="rId7"/>
    <p:sldId id="580" r:id="rId8"/>
    <p:sldId id="581" r:id="rId9"/>
    <p:sldId id="605" r:id="rId10"/>
    <p:sldId id="582" r:id="rId11"/>
    <p:sldId id="583" r:id="rId12"/>
    <p:sldId id="584" r:id="rId13"/>
    <p:sldId id="585" r:id="rId14"/>
    <p:sldId id="586" r:id="rId15"/>
    <p:sldId id="587" r:id="rId16"/>
    <p:sldId id="588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7" autoAdjust="0"/>
    <p:restoredTop sz="96192" autoAdjust="0"/>
  </p:normalViewPr>
  <p:slideViewPr>
    <p:cSldViewPr snapToGrid="0">
      <p:cViewPr varScale="1">
        <p:scale>
          <a:sx n="112" d="100"/>
          <a:sy n="112" d="100"/>
        </p:scale>
        <p:origin x="14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35" d="100"/>
          <a:sy n="35" d="100"/>
        </p:scale>
        <p:origin x="2340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36BBB1-B90D-4D44-9C42-F1DDE88D851B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0CFBA5-8DFB-4E57-9725-63E135AC2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3479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24T07:01:32.24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A18E7F3-CD17-46B1-BC82-333F93FF40E2}" emma:medium="tactile" emma:mode="ink">
          <msink:context xmlns:msink="http://schemas.microsoft.com/ink/2010/main" type="inkDrawing" rotatedBoundingBox="11730,13788 13469,13716 13470,13733 11730,13805" shapeName="Other"/>
        </emma:interpretation>
      </emma:emma>
    </inkml:annotationXML>
    <inkml:trace contextRef="#ctx0" brushRef="#br0">-474 4796 28 0,'0'0'82'15,"0"0"-20"-15,0 0-9 0,0 0 8 16,0 0-16-16,0 0-18 16,0 0-13-16,81 0-9 15,-63 0 0-15,3 0-4 16,1 0-1-16,-1 0 0 15,0 0 0-15,4 0 1 16,0 0-1-16,4 0 0 16,2 0-1-16,2-2-6 15,3 0-11-15,2 2 3 16,2-2 2-16,4 0 7 16,1 1 5-16,1-3-8 15,0 1 4-15,1 2 0 16,-2-2-4-16,-6 3 3 15,1-1-10-15,-4-1-3 0,2 2 7 16,-2 0 2-16,0 0 4 16,-3 0 6-16,-1-3 4 15,4 3-4-15,-2-1 3 16,2-1 2-16,0-2-4 16,-1 1-1-16,0-1-1 15,0 2 0-15,-1-2 1 16,0 4-1-16,-1 0 1 15,-1-2-1-15,0 0 1 16,0-1 0-16,1 0-7 16,4 2-15-16,2-3-20 15,4 2-12-15,1 2-2 0,5 0 20 16,-2 0 18-16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24T06:59:21.051"/>
    </inkml:context>
    <inkml:brush xml:id="br0">
      <inkml:brushProperty name="width" value="0.04667" units="cm"/>
      <inkml:brushProperty name="height" value="0.04667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A5F6EEF7-83A8-4395-8EBB-A2C09648BE4A}" emma:medium="tactile" emma:mode="ink">
          <msink:context xmlns:msink="http://schemas.microsoft.com/ink/2010/main" type="writingRegion" rotatedBoundingBox="7944,13074 8037,13074 8037,13875 7944,13875"/>
        </emma:interpretation>
      </emma:emma>
    </inkml:annotationXML>
    <inkml:traceGroup>
      <inkml:annotationXML>
        <emma:emma xmlns:emma="http://www.w3.org/2003/04/emma" version="1.0">
          <emma:interpretation id="{2D3ECA4F-2851-48AE-911F-C5C41C0D03E0}" emma:medium="tactile" emma:mode="ink">
            <msink:context xmlns:msink="http://schemas.microsoft.com/ink/2010/main" type="paragraph" rotatedBoundingBox="7944,13074 8037,13074 8037,13875 7944,138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A60038-AA95-4A0E-830C-C47F6D2AFC3C}" emma:medium="tactile" emma:mode="ink">
              <msink:context xmlns:msink="http://schemas.microsoft.com/ink/2010/main" type="line" rotatedBoundingBox="7944,13074 8037,13074 8037,13875 7944,13875"/>
            </emma:interpretation>
          </emma:emma>
        </inkml:annotationXML>
        <inkml:traceGroup>
          <inkml:annotationXML>
            <emma:emma xmlns:emma="http://www.w3.org/2003/04/emma" version="1.0">
              <emma:interpretation id="{F1B89813-5AA2-4A2D-A2D7-E6B9C985DE9B}" emma:medium="tactile" emma:mode="ink">
                <msink:context xmlns:msink="http://schemas.microsoft.com/ink/2010/main" type="inkWord" rotatedBoundingBox="7944,13074 8037,13074 8037,13875 7944,1387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-4184 4082 88 0,'0'0'25'16,"0"0"-14"-16,11 106 84 15,-6-65 103-15,-4-15-198 0,-1-13-26 16,0 1 5 0,0-2-49-16,0-2 51 0,0-2 19 15,0-1 1-15,0-3 0 16,-1 2-1-16,-2-1-1 15,-1 3-67-15</inkml:trace>
          <inkml:trace contextRef="#ctx0" brushRef="#br0" timeOffset="279.8214">-4213 4646 99 0,'0'0'73'15,"0"0"-56"-15,0 0-3 16,0 0 27-16,0 0 3 16,0 0-14-16,-8 49-14 15,5-47 2-15,2 0-7 16,-2 3-9-16,-3 7-1 15,2 22-1-15,-3 8 2 16,3-3 8-16,0 0-10 16,-3-26-166-16</inkml:trace>
        </inkml:traceGroup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24T07:07:34.87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056B2D1-AD0C-464E-98D8-D92725D01D81}" emma:medium="tactile" emma:mode="ink">
          <msink:context xmlns:msink="http://schemas.microsoft.com/ink/2010/main" type="inkDrawing" rotatedBoundingBox="7311,5488 7329,5288 7339,5289 7321,5489" shapeName="Other">
            <msink:destinationLink direction="with" ref="{A7127925-19D4-449D-869B-3FE8A83E019C}"/>
          </msink:context>
        </emma:interpretation>
      </emma:emma>
    </inkml:annotationXML>
    <inkml:trace contextRef="#ctx0" brushRef="#br0">19 0 9 0,'0'0'164'0,"0"0"-136"15,0 0-4-15,0 0 2 16,0 0-7-16,0 0-2 15,0 0-4-15,-13 65 10 16,10-58 1-16,3 1-9 16,-1 4-1-16,1-1-3 15,-3 4-3-15,3 4-8 0,0 1-11 16,0 0-36 0,0 3-178-16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24T07:07:36.45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582E907-F409-49AB-B97A-2B72F3875A02}" emma:medium="tactile" emma:mode="ink">
          <msink:context xmlns:msink="http://schemas.microsoft.com/ink/2010/main" type="writingRegion" rotatedBoundingBox="2942,5066 3205,5066 3205,5903 2942,5903"/>
        </emma:interpretation>
      </emma:emma>
    </inkml:annotationXML>
    <inkml:traceGroup>
      <inkml:annotationXML>
        <emma:emma xmlns:emma="http://www.w3.org/2003/04/emma" version="1.0">
          <emma:interpretation id="{9FECA9EF-092A-4B2C-9008-C78B5AE9F53B}" emma:medium="tactile" emma:mode="ink">
            <msink:context xmlns:msink="http://schemas.microsoft.com/ink/2010/main" type="paragraph" rotatedBoundingBox="2942,5066 3205,5066 3205,5903 2942,59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3202BD2-2253-45E7-A50A-5DD5F884B948}" emma:medium="tactile" emma:mode="ink">
              <msink:context xmlns:msink="http://schemas.microsoft.com/ink/2010/main" type="line" rotatedBoundingBox="2942,5066 3205,5066 3205,5903 2942,5903"/>
            </emma:interpretation>
          </emma:emma>
        </inkml:annotationXML>
        <inkml:traceGroup>
          <inkml:annotationXML>
            <emma:emma xmlns:emma="http://www.w3.org/2003/04/emma" version="1.0">
              <emma:interpretation id="{A65CBBB7-A649-49DB-956C-933E01D96452}" emma:medium="tactile" emma:mode="ink">
                <msink:context xmlns:msink="http://schemas.microsoft.com/ink/2010/main" type="inkWord" rotatedBoundingBox="3038,5066 3257,5888 3135,5921 2915,5098"/>
              </emma:interpretation>
              <emma:one-of disjunction-type="recognition" id="oneOf0">
                <emma:interpretation id="interp0" emma:lang="" emma:confidence="0">
                  <emma:literal>:</emma:literal>
                </emma:interpretation>
                <emma:interpretation id="interp1" emma:lang="" emma:confidence="0">
                  <emma:literal>[</emma:literal>
                </emma:interpretation>
                <emma:interpretation id="interp2" emma:lang="" emma:confidence="0">
                  <emma:literal>..</emma:literal>
                </emma:interpretation>
                <emma:interpretation id="interp3" emma:lang="" emma:confidence="0">
                  <emma:literal>!</emma:literal>
                </emma:interpretation>
                <emma:interpretation id="interp4" emma:lang="" emma:confidence="0">
                  <emma:literal>,</emma:literal>
                </emma:interpretation>
              </emma:one-of>
            </emma:emma>
          </inkml:annotationXML>
          <inkml:trace contextRef="#ctx0" brushRef="#br0">96 0 100 0,'0'0'79'16,"0"0"-32"-16,0 0 3 0,0 0-32 15,0 0-18-15,0 0 0 16,-58 50-18-16,49-33-7 15,1 1 6-15,1-3-12 16,1-2-8-16,-2 0-14 16</inkml:trace>
          <inkml:trace contextRef="#ctx0" brushRef="#br0" timeOffset="351.5828">181 809 42 0,'0'0'37'0,"0"0"2"0,0 0-9 15,0 0-11-15,0 0-11 16,0 0-8-16,76 26-7 15,-70-24-64-15</inkml:trace>
        </inkml:traceGroup>
      </inkml:traceGroup>
    </inkml:traceGroup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24T07:07:35.25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7127925-19D4-449D-869B-3FE8A83E019C}" emma:medium="tactile" emma:mode="ink">
          <msink:context xmlns:msink="http://schemas.microsoft.com/ink/2010/main" type="inkDrawing" rotatedBoundingBox="7697,6042 7799,5964 7801,5966 7700,6045" semanticType="callout" shapeName="Other">
            <msink:sourceLink direction="with" ref="{2056B2D1-AD0C-464E-98D8-D92725D01D81}"/>
          </msink:context>
        </emma:interpretation>
      </emma:emma>
    </inkml:annotationXML>
    <inkml:trace contextRef="#ctx0" brushRef="#br0">0 80 25 0,'0'0'50'0,"0"0"-3"16,0 0-1-16,0 0-21 15,0 0-19-15,0 0-6 16,75-56-7-16,-62 46-30 0,-1-4-36 16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6T18:48:57.12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-3 5 224 0,'0'0'131'0,"0"0"-23"16,0 0-3-16,0 0-36 15,0 0-16-15,0 0-6 16,0 0-8-16,0 0-13 16,0 0-2-16,0 0 12 15,0-4 3-15,0 4-7 16,0 0-5-16,0 0-9 16,0 0-15-16,0 0-3 15,0 0 0-15,0 0 0 16,0 0-2-16,0 0-3 15,0 0 3-15,0 0 1 16,0 0 1-16,0 0 0 0,0 0-1 16,0 0-5-16,0 0-9 15,0 0-13-15,0 0-10 16,0 0 5-16,0 0-3 16,0 0 3-16,0 0 4 15,0 0 11-15,0 0 15 16,0 0 3-16,0 0 2 15,0 0-2-15,0 0 0 16,0 0 3-16,0 0 5 16,0 0 3-16,0 0 11 15,0 0 1-15,0 0-3 16,0 0-4-16,0 0 2 0,0 0-6 16,0 0-4-16,0 0-2 15,0 0-2-15,0 0 1 16,0 0-3-16,0 0-2 15,0 0 2-15,0 0 1 16,0 0-2-16,0 0-1 16,0 0-3-16,0 0-3 15,0 0-12-15,0 0-1 16,0 0-11-16,0 0-13 16,0 0-29-16,0 0-76 15,0 0-125-15,0-6 42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24T07:22:28.37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CF4DCCB-7321-48E0-8B51-EF7FF4ED3950}" emma:medium="tactile" emma:mode="ink">
          <msink:context xmlns:msink="http://schemas.microsoft.com/ink/2010/main" type="writingRegion" rotatedBoundingBox="7493,9204 8026,9204 8026,9644 7493,9644"/>
        </emma:interpretation>
      </emma:emma>
    </inkml:annotationXML>
    <inkml:traceGroup>
      <inkml:annotationXML>
        <emma:emma xmlns:emma="http://www.w3.org/2003/04/emma" version="1.0">
          <emma:interpretation id="{D4C8E600-F1FB-400F-89F5-91E24946C909}" emma:medium="tactile" emma:mode="ink">
            <msink:context xmlns:msink="http://schemas.microsoft.com/ink/2010/main" type="paragraph" rotatedBoundingBox="7493,9204 8026,9204 8026,9644 7493,96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2B5287F-E966-4C11-B01E-EB331315ABAC}" emma:medium="tactile" emma:mode="ink">
              <msink:context xmlns:msink="http://schemas.microsoft.com/ink/2010/main" type="line" rotatedBoundingBox="7493,9204 8026,9204 8026,9644 7493,9644"/>
            </emma:interpretation>
          </emma:emma>
        </inkml:annotationXML>
        <inkml:traceGroup>
          <inkml:annotationXML>
            <emma:emma xmlns:emma="http://www.w3.org/2003/04/emma" version="1.0">
              <emma:interpretation id="{B6A2EB66-7D78-4E5E-B6BB-0FF0032AEC93}" emma:medium="tactile" emma:mode="ink">
                <msink:context xmlns:msink="http://schemas.microsoft.com/ink/2010/main" type="inkWord" rotatedBoundingBox="7493,9204 8026,9204 8026,9644 7493,964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319 23 301 0,'0'0'48'0,"0"0"-25"16,0 0 2-16,0 0-8 16,0 0 6-16,0 0 2 15,0 0-4-15,-57-21 27 16,46 21-14-16,1 0-6 15,1 0-21-15,-5 0 1 16,0 0-7-16,-3 0-1 16,0 0-5-16,-3 0-16 15,1 1-8-15,-1 6-9 16,5 1 14-16,1 1 11 0,0 0 1 16,1 1-2-16,1 1 1 15,6-1-4-15,-2 0 0 16,3 1 12-16,4 2 5 15,-4-2 0-15,2-1 0 16,1-1 7-16,-1-1-1 16,3-1-3-16,0 1-3 15,0-2 2-15,-1 3 1 16,-2 2-3-16,1-3 0 16,-1 3 1-16,3-1 13 15,0 1-6-15,0-1-6 16,0-1 1-16,0-3 0 0,0 0-3 15,0 1 0-15,5-1 0 16,-1 0 1-16,1 3 6 16,3 0 12-16,-4 1 15 15,6-2-10-15,-1 3-10 16,2 0 2-16,1-1-8 16,1-1 1-16,2-1-1 15,-6 1 2-15,1-1 3 16,-1 0-7-16,2-1 4 15,-5-1-4-15,7-1 1 16,-3-1 3-16,3 0-9 16,2 0 3-16,2 3 2 15,2-1-1-15,0 0 1 0,-2-2 1 16,-3 1-7-16,3-4 1 16,-2 2 2-16,-1-3 2 15,2 0-4-15,-6 0 0 16,3 0 0-16,-2 0 0 15,1 0-1-15,-1-4 4 16,4-9-2-16,-1 0-2 16,2-4 0-16,1 0 0 15,0 1 0-15,-3-2-4 16,-3 4 0-16,-2-1 1 16,0 4-1-16,-1-4 3 15,-3 3-1-15,-4-5 2 16,-1-2-1-16,0-1-2 15,0-5 3-15,-9 0 1 0,-16-7 2 16,-9 3 5-16,-5 3-6 16,-10 3 10-16,-10 6-9 15,-8 4-2-15,-3 9-1 16,-1 4-115-16,-2 3-458 16</inkml:trace>
        </inkml:traceGroup>
      </inkml:traceGroup>
    </inkml:traceGroup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CFACBB-5DB9-4CB3-B987-12E20E79373F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B0937A-E7AF-4B96-901E-A5C12B901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224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2"/>
            <a:ext cx="7772400" cy="2766969"/>
          </a:xfrm>
        </p:spPr>
        <p:txBody>
          <a:bodyPr anchor="b"/>
          <a:lstStyle>
            <a:lvl1pPr algn="ctr">
              <a:defRPr sz="6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052170"/>
            <a:ext cx="6858000" cy="1205630"/>
          </a:xfrm>
        </p:spPr>
        <p:txBody>
          <a:bodyPr/>
          <a:lstStyle>
            <a:lvl1pPr marL="0" indent="0" algn="ctr">
              <a:buNone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1" y="6356351"/>
            <a:ext cx="7337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ucida Sans" panose="020B0602030504020204" pitchFamily="34" charset="0"/>
              </a:defRPr>
            </a:lvl1pPr>
          </a:lstStyle>
          <a:p>
            <a:r>
              <a:rPr lang="en-US" smtClean="0"/>
              <a:t>METU, EE7566, Spring 2022-2023, Emine Bostancı - 09 IPMSM Operation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60498" y="6356351"/>
            <a:ext cx="4548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0F8C4-56BB-46C0-99A9-F9B1741F5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3556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2400">
                <a:latin typeface="+mn-lt"/>
                <a:cs typeface="Times New Roman" panose="02020603050405020304" pitchFamily="18" charset="0"/>
              </a:defRPr>
            </a:lvl1pPr>
            <a:lvl2pPr>
              <a:lnSpc>
                <a:spcPct val="100000"/>
              </a:lnSpc>
              <a:spcBef>
                <a:spcPts val="300"/>
              </a:spcBef>
              <a:defRPr>
                <a:latin typeface="+mn-lt"/>
                <a:cs typeface="Times New Roman" panose="02020603050405020304" pitchFamily="18" charset="0"/>
              </a:defRPr>
            </a:lvl2pPr>
            <a:lvl3pPr>
              <a:defRPr>
                <a:latin typeface="+mn-lt"/>
                <a:cs typeface="Times New Roman" panose="02020603050405020304" pitchFamily="18" charset="0"/>
              </a:defRPr>
            </a:lvl3pPr>
            <a:lvl4pPr>
              <a:defRPr>
                <a:latin typeface="+mn-lt"/>
                <a:cs typeface="Times New Roman" panose="02020603050405020304" pitchFamily="18" charset="0"/>
              </a:defRPr>
            </a:lvl4pPr>
            <a:lvl5pPr>
              <a:defRPr>
                <a:latin typeface="+mn-lt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1" y="6356351"/>
            <a:ext cx="7337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METU, EE7566, Spring 2022-2023, Emine Bostancı - 09 IPMSM Operation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60498" y="6356351"/>
            <a:ext cx="4548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0F8C4-56BB-46C0-99A9-F9B1741F5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390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1" y="6356351"/>
            <a:ext cx="7337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METU, EE7566, Spring 2022-2023, Emine Bostancı - 09 IPMSM Operation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60498" y="6356351"/>
            <a:ext cx="4548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0F8C4-56BB-46C0-99A9-F9B1741F5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260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1" y="6356351"/>
            <a:ext cx="7337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METU, EE7566, Spring 2022-2023, Emine Bostancı - 09 IPMSM Operation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60498" y="6356351"/>
            <a:ext cx="4548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0F8C4-56BB-46C0-99A9-F9B1741F5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117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1" y="6356351"/>
            <a:ext cx="7337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METU, EE7566, Spring 2022-2023, Emine Bostancı - 09 IPMSM Operation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60498" y="6356351"/>
            <a:ext cx="4548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0F8C4-56BB-46C0-99A9-F9B1741F5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822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18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40077"/>
            <a:ext cx="7886700" cy="4936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1" y="6356351"/>
            <a:ext cx="7337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METU, EE7566, Spring 2022-2023, Emine Bostancı - 09 IPMSM Operation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60498" y="6356351"/>
            <a:ext cx="4548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0F8C4-56BB-46C0-99A9-F9B1741F5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807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2" r:id="rId4"/>
    <p:sldLayoutId id="2147483663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34" Type="http://schemas.openxmlformats.org/officeDocument/2006/relationships/image" Target="../media/image258.emf"/><Relationship Id="rId33" Type="http://schemas.openxmlformats.org/officeDocument/2006/relationships/customXml" Target="../ink/ink2.xml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257.emf"/><Relationship Id="rId5" Type="http://schemas.openxmlformats.org/officeDocument/2006/relationships/customXml" Target="../ink/ink1.xml"/><Relationship Id="rId4" Type="http://schemas.openxmlformats.org/officeDocument/2006/relationships/image" Target="../media/image1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1" Type="http://schemas.openxmlformats.org/officeDocument/2006/relationships/image" Target="../media/image284.emf"/><Relationship Id="rId25" Type="http://schemas.openxmlformats.org/officeDocument/2006/relationships/image" Target="../media/image286.emf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24" Type="http://schemas.openxmlformats.org/officeDocument/2006/relationships/customXml" Target="../ink/ink5.xml"/><Relationship Id="rId5" Type="http://schemas.openxmlformats.org/officeDocument/2006/relationships/image" Target="../media/image239.png"/><Relationship Id="rId23" Type="http://schemas.openxmlformats.org/officeDocument/2006/relationships/image" Target="../media/image285.emf"/><Relationship Id="rId4" Type="http://schemas.openxmlformats.org/officeDocument/2006/relationships/image" Target="../media/image238.png"/><Relationship Id="rId22" Type="http://schemas.openxmlformats.org/officeDocument/2006/relationships/customXml" Target="../ink/ink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0.emf"/><Relationship Id="rId5" Type="http://schemas.openxmlformats.org/officeDocument/2006/relationships/customXml" Target="../ink/ink6.xml"/><Relationship Id="rId4" Type="http://schemas.openxmlformats.org/officeDocument/2006/relationships/image" Target="../media/image2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34" Type="http://schemas.openxmlformats.org/officeDocument/2006/relationships/image" Target="../media/image36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0.png"/><Relationship Id="rId7" Type="http://schemas.openxmlformats.org/officeDocument/2006/relationships/image" Target="../media/image580.png"/><Relationship Id="rId1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0.png"/><Relationship Id="rId11" Type="http://schemas.openxmlformats.org/officeDocument/2006/relationships/image" Target="../media/image7.gif"/><Relationship Id="rId5" Type="http://schemas.openxmlformats.org/officeDocument/2006/relationships/image" Target="../media/image560.png"/><Relationship Id="rId10" Type="http://schemas.openxmlformats.org/officeDocument/2006/relationships/image" Target="../media/image6.gif"/><Relationship Id="rId4" Type="http://schemas.openxmlformats.org/officeDocument/2006/relationships/image" Target="../media/image550.png"/><Relationship Id="rId9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0729" y="1122362"/>
            <a:ext cx="8505171" cy="1909596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METU EE7566</a:t>
            </a:r>
            <a:b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Electric Drives in Electric and Hybrid Electric Vehicles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4314" y="4840643"/>
            <a:ext cx="6858000" cy="946498"/>
          </a:xfrm>
        </p:spPr>
        <p:txBody>
          <a:bodyPr>
            <a:normAutofit lnSpcReduction="10000"/>
          </a:bodyPr>
          <a:lstStyle/>
          <a:p>
            <a:r>
              <a:rPr lang="en-US" sz="3000" b="1" dirty="0"/>
              <a:t>Emine Bostancı</a:t>
            </a:r>
          </a:p>
          <a:p>
            <a:r>
              <a:rPr lang="en-US" dirty="0" smtClean="0"/>
              <a:t>Office: C-107</a:t>
            </a:r>
          </a:p>
          <a:p>
            <a:endParaRPr lang="en-US" dirty="0">
              <a:latin typeface="Lucida Sans" panose="020B06020305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5452" y="3229522"/>
            <a:ext cx="7928975" cy="11780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40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09 – IPMSM Operation</a:t>
            </a:r>
            <a:endParaRPr lang="en-US" sz="40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77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ym typeface="Symbol" panose="05050102010706020507" pitchFamily="18" charset="2"/>
              </a:rPr>
              <a:t>IPMSM Operation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METU, EE7566, Spring 2022-2023, Emine Bostancı - 09 IPMSM Operation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0F8C4-56BB-46C0-99A9-F9B1741F56A7}" type="slidenum">
              <a:rPr lang="en-US" smtClean="0"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581655" y="1676083"/>
                <a:ext cx="3662606" cy="484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𝑒𝑚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𝑃𝑀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655" y="1676083"/>
                <a:ext cx="3662606" cy="484043"/>
              </a:xfrm>
              <a:prstGeom prst="rect">
                <a:avLst/>
              </a:prstGeom>
              <a:blipFill>
                <a:blip r:embed="rId2"/>
                <a:stretch>
                  <a:fillRect r="-667" b="-8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628650" y="1208593"/>
            <a:ext cx="2069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Stator current limit:</a:t>
            </a:r>
            <a:endParaRPr lang="en-US" b="1" dirty="0"/>
          </a:p>
        </p:txBody>
      </p:sp>
      <p:grpSp>
        <p:nvGrpSpPr>
          <p:cNvPr id="53" name="Group 52"/>
          <p:cNvGrpSpPr/>
          <p:nvPr/>
        </p:nvGrpSpPr>
        <p:grpSpPr>
          <a:xfrm>
            <a:off x="2265030" y="2516733"/>
            <a:ext cx="4262396" cy="3949163"/>
            <a:chOff x="2726163" y="1999058"/>
            <a:chExt cx="4262396" cy="3949163"/>
          </a:xfrm>
        </p:grpSpPr>
        <p:grpSp>
          <p:nvGrpSpPr>
            <p:cNvPr id="27" name="Group 26"/>
            <p:cNvGrpSpPr/>
            <p:nvPr/>
          </p:nvGrpSpPr>
          <p:grpSpPr>
            <a:xfrm>
              <a:off x="2726163" y="1999058"/>
              <a:ext cx="4262396" cy="3949163"/>
              <a:chOff x="1424239" y="3038693"/>
              <a:chExt cx="4262396" cy="3949163"/>
            </a:xfrm>
          </p:grpSpPr>
          <p:sp>
            <p:nvSpPr>
              <p:cNvPr id="18" name="Arc 17"/>
              <p:cNvSpPr/>
              <p:nvPr/>
            </p:nvSpPr>
            <p:spPr>
              <a:xfrm flipH="1">
                <a:off x="2056228" y="4244656"/>
                <a:ext cx="2514600" cy="2514600"/>
              </a:xfrm>
              <a:prstGeom prst="arc">
                <a:avLst/>
              </a:prstGeom>
              <a:ln w="19050">
                <a:prstDash val="dash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Arc 19"/>
              <p:cNvSpPr/>
              <p:nvPr/>
            </p:nvSpPr>
            <p:spPr>
              <a:xfrm flipH="1">
                <a:off x="1827628" y="4016056"/>
                <a:ext cx="2971800" cy="2971800"/>
              </a:xfrm>
              <a:prstGeom prst="arc">
                <a:avLst/>
              </a:prstGeom>
              <a:ln w="19050">
                <a:prstDash val="soli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1424239" y="3038693"/>
                <a:ext cx="4262396" cy="2780921"/>
                <a:chOff x="7163402" y="2381599"/>
                <a:chExt cx="4262396" cy="2780921"/>
              </a:xfrm>
            </p:grpSpPr>
            <p:grpSp>
              <p:nvGrpSpPr>
                <p:cNvPr id="10" name="Group 9"/>
                <p:cNvGrpSpPr/>
                <p:nvPr/>
              </p:nvGrpSpPr>
              <p:grpSpPr>
                <a:xfrm>
                  <a:off x="7163402" y="2381599"/>
                  <a:ext cx="4020674" cy="2780921"/>
                  <a:chOff x="799612" y="1333036"/>
                  <a:chExt cx="4020674" cy="2780921"/>
                </a:xfrm>
              </p:grpSpPr>
              <p:cxnSp>
                <p:nvCxnSpPr>
                  <p:cNvPr id="13" name="Straight Arrow Connector 12"/>
                  <p:cNvCxnSpPr/>
                  <p:nvPr/>
                </p:nvCxnSpPr>
                <p:spPr>
                  <a:xfrm flipV="1">
                    <a:off x="2685762" y="1763936"/>
                    <a:ext cx="0" cy="216535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Arrow Connector 13"/>
                  <p:cNvCxnSpPr/>
                  <p:nvPr/>
                </p:nvCxnSpPr>
                <p:spPr>
                  <a:xfrm flipV="1">
                    <a:off x="799612" y="3765808"/>
                    <a:ext cx="4020674" cy="875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277061" y="3744625"/>
                    <a:ext cx="30649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d</a:t>
                    </a:r>
                    <a:endParaRPr lang="en-US" dirty="0"/>
                  </a:p>
                </p:txBody>
              </p:sp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2532515" y="1333036"/>
                    <a:ext cx="3064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 smtClean="0"/>
                      <a:t>q</a:t>
                    </a:r>
                    <a:endParaRPr lang="en-US" dirty="0"/>
                  </a:p>
                </p:txBody>
              </p:sp>
            </p:grpSp>
            <p:sp>
              <p:nvSpPr>
                <p:cNvPr id="11" name="TextBox 10"/>
                <p:cNvSpPr txBox="1"/>
                <p:nvPr/>
              </p:nvSpPr>
              <p:spPr>
                <a:xfrm>
                  <a:off x="10317807" y="3135134"/>
                  <a:ext cx="1107991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smtClean="0"/>
                    <a:t>Constant stator current lines</a:t>
                  </a:r>
                  <a:endParaRPr lang="en-US" sz="1400" dirty="0"/>
                </a:p>
              </p:txBody>
            </p:sp>
          </p:grpSp>
          <p:cxnSp>
            <p:nvCxnSpPr>
              <p:cNvPr id="21" name="Straight Arrow Connector 20"/>
              <p:cNvCxnSpPr/>
              <p:nvPr/>
            </p:nvCxnSpPr>
            <p:spPr>
              <a:xfrm flipH="1">
                <a:off x="4755818" y="4715113"/>
                <a:ext cx="255084" cy="14127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/>
            <p:cNvGrpSpPr/>
            <p:nvPr/>
          </p:nvGrpSpPr>
          <p:grpSpPr>
            <a:xfrm>
              <a:off x="3146678" y="2972374"/>
              <a:ext cx="2971800" cy="2971800"/>
              <a:chOff x="1605472" y="2991424"/>
              <a:chExt cx="2971800" cy="2971800"/>
            </a:xfrm>
          </p:grpSpPr>
          <p:sp>
            <p:nvSpPr>
              <p:cNvPr id="29" name="Arc 28"/>
              <p:cNvSpPr/>
              <p:nvPr/>
            </p:nvSpPr>
            <p:spPr>
              <a:xfrm rot="5400000" flipH="1">
                <a:off x="1834072" y="3220024"/>
                <a:ext cx="2514600" cy="2514600"/>
              </a:xfrm>
              <a:prstGeom prst="arc">
                <a:avLst/>
              </a:prstGeom>
              <a:ln w="19050">
                <a:prstDash val="dash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  <p:sp>
            <p:nvSpPr>
              <p:cNvPr id="31" name="Arc 30"/>
              <p:cNvSpPr/>
              <p:nvPr/>
            </p:nvSpPr>
            <p:spPr>
              <a:xfrm rot="5400000" flipH="1">
                <a:off x="1605472" y="2991424"/>
                <a:ext cx="2971800" cy="2971800"/>
              </a:xfrm>
              <a:prstGeom prst="arc">
                <a:avLst/>
              </a:prstGeom>
              <a:ln w="19050">
                <a:prstDash val="soli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  <p:sp>
            <p:nvSpPr>
              <p:cNvPr id="33" name="Arc 32"/>
              <p:cNvSpPr/>
              <p:nvPr/>
            </p:nvSpPr>
            <p:spPr>
              <a:xfrm flipH="1">
                <a:off x="2051047" y="3451022"/>
                <a:ext cx="2057400" cy="2057400"/>
              </a:xfrm>
              <a:prstGeom prst="arc">
                <a:avLst/>
              </a:prstGeom>
              <a:ln w="19050">
                <a:prstDash val="dash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Arc 34"/>
              <p:cNvSpPr/>
              <p:nvPr/>
            </p:nvSpPr>
            <p:spPr>
              <a:xfrm flipH="1">
                <a:off x="2279647" y="3679622"/>
                <a:ext cx="1600200" cy="1600200"/>
              </a:xfrm>
              <a:prstGeom prst="arc">
                <a:avLst/>
              </a:prstGeom>
              <a:ln w="19050">
                <a:prstDash val="dash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Arc 35"/>
              <p:cNvSpPr/>
              <p:nvPr/>
            </p:nvSpPr>
            <p:spPr>
              <a:xfrm rot="5400000" flipH="1">
                <a:off x="2061914" y="3446975"/>
                <a:ext cx="2057400" cy="2057400"/>
              </a:xfrm>
              <a:prstGeom prst="arc">
                <a:avLst/>
              </a:prstGeom>
              <a:ln w="19050">
                <a:prstDash val="dash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  <p:sp>
            <p:nvSpPr>
              <p:cNvPr id="38" name="Arc 37"/>
              <p:cNvSpPr/>
              <p:nvPr/>
            </p:nvSpPr>
            <p:spPr>
              <a:xfrm rot="5400000" flipH="1">
                <a:off x="2290514" y="3675575"/>
                <a:ext cx="1600200" cy="1600200"/>
              </a:xfrm>
              <a:prstGeom prst="arc">
                <a:avLst/>
              </a:prstGeom>
              <a:ln w="19050">
                <a:prstDash val="dash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</p:grpSp>
      </p:grpSp>
      <p:grpSp>
        <p:nvGrpSpPr>
          <p:cNvPr id="54" name="Group 53"/>
          <p:cNvGrpSpPr/>
          <p:nvPr/>
        </p:nvGrpSpPr>
        <p:grpSpPr>
          <a:xfrm>
            <a:off x="2595203" y="2725106"/>
            <a:ext cx="2281373" cy="738664"/>
            <a:chOff x="-1309411" y="2207431"/>
            <a:chExt cx="2281373" cy="738664"/>
          </a:xfrm>
        </p:grpSpPr>
        <p:sp>
          <p:nvSpPr>
            <p:cNvPr id="77" name="TextBox 76"/>
            <p:cNvSpPr txBox="1"/>
            <p:nvPr/>
          </p:nvSpPr>
          <p:spPr>
            <a:xfrm>
              <a:off x="-1309411" y="2207431"/>
              <a:ext cx="154034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FF0000"/>
                  </a:solidFill>
                </a:rPr>
                <a:t>MTPA line: Maximum Torque per Ampere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 flipV="1">
              <a:off x="662058" y="2420745"/>
              <a:ext cx="309904" cy="343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>
              <a:xfrm>
                <a:off x="5474821" y="3852469"/>
                <a:ext cx="8946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821" y="3852469"/>
                <a:ext cx="89466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/>
              <p:cNvSpPr/>
              <p:nvPr/>
            </p:nvSpPr>
            <p:spPr>
              <a:xfrm>
                <a:off x="570102" y="1613658"/>
                <a:ext cx="2033890" cy="65601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Rectangle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02" y="1613658"/>
                <a:ext cx="2033890" cy="6560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/>
          <p:cNvSpPr txBox="1"/>
          <p:nvPr/>
        </p:nvSpPr>
        <p:spPr>
          <a:xfrm>
            <a:off x="3581655" y="1208593"/>
            <a:ext cx="2290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Constant torque lines:</a:t>
            </a:r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628650" y="5686592"/>
            <a:ext cx="4464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MTPA: Maximum Torque per Ampere Control </a:t>
            </a:r>
            <a:endParaRPr lang="en-US" dirty="0"/>
          </a:p>
        </p:txBody>
      </p:sp>
      <p:sp>
        <p:nvSpPr>
          <p:cNvPr id="82" name="Freeform 81"/>
          <p:cNvSpPr/>
          <p:nvPr/>
        </p:nvSpPr>
        <p:spPr>
          <a:xfrm>
            <a:off x="2746257" y="3791576"/>
            <a:ext cx="1747682" cy="605190"/>
          </a:xfrm>
          <a:custGeom>
            <a:avLst/>
            <a:gdLst>
              <a:gd name="connsiteX0" fmla="*/ 3800475 w 3800475"/>
              <a:gd name="connsiteY0" fmla="*/ 0 h 2019300"/>
              <a:gd name="connsiteX1" fmla="*/ 3286125 w 3800475"/>
              <a:gd name="connsiteY1" fmla="*/ 847725 h 2019300"/>
              <a:gd name="connsiteX2" fmla="*/ 2705100 w 3800475"/>
              <a:gd name="connsiteY2" fmla="*/ 1276350 h 2019300"/>
              <a:gd name="connsiteX3" fmla="*/ 2057400 w 3800475"/>
              <a:gd name="connsiteY3" fmla="*/ 1543050 h 2019300"/>
              <a:gd name="connsiteX4" fmla="*/ 561975 w 3800475"/>
              <a:gd name="connsiteY4" fmla="*/ 1905000 h 2019300"/>
              <a:gd name="connsiteX5" fmla="*/ 0 w 3800475"/>
              <a:gd name="connsiteY5" fmla="*/ 2019300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00475" h="2019300">
                <a:moveTo>
                  <a:pt x="3800475" y="0"/>
                </a:moveTo>
                <a:cubicBezTo>
                  <a:pt x="3634581" y="317500"/>
                  <a:pt x="3468688" y="635000"/>
                  <a:pt x="3286125" y="847725"/>
                </a:cubicBezTo>
                <a:cubicBezTo>
                  <a:pt x="3103562" y="1060450"/>
                  <a:pt x="2909887" y="1160463"/>
                  <a:pt x="2705100" y="1276350"/>
                </a:cubicBezTo>
                <a:cubicBezTo>
                  <a:pt x="2500312" y="1392238"/>
                  <a:pt x="2414587" y="1438275"/>
                  <a:pt x="2057400" y="1543050"/>
                </a:cubicBezTo>
                <a:cubicBezTo>
                  <a:pt x="1700213" y="1647825"/>
                  <a:pt x="904875" y="1825625"/>
                  <a:pt x="561975" y="1905000"/>
                </a:cubicBezTo>
                <a:cubicBezTo>
                  <a:pt x="219075" y="1984375"/>
                  <a:pt x="109537" y="2001837"/>
                  <a:pt x="0" y="2019300"/>
                </a:cubicBez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Freeform 87"/>
          <p:cNvSpPr/>
          <p:nvPr/>
        </p:nvSpPr>
        <p:spPr>
          <a:xfrm>
            <a:off x="2746257" y="3560551"/>
            <a:ext cx="1747682" cy="605190"/>
          </a:xfrm>
          <a:custGeom>
            <a:avLst/>
            <a:gdLst>
              <a:gd name="connsiteX0" fmla="*/ 3800475 w 3800475"/>
              <a:gd name="connsiteY0" fmla="*/ 0 h 2019300"/>
              <a:gd name="connsiteX1" fmla="*/ 3286125 w 3800475"/>
              <a:gd name="connsiteY1" fmla="*/ 847725 h 2019300"/>
              <a:gd name="connsiteX2" fmla="*/ 2705100 w 3800475"/>
              <a:gd name="connsiteY2" fmla="*/ 1276350 h 2019300"/>
              <a:gd name="connsiteX3" fmla="*/ 2057400 w 3800475"/>
              <a:gd name="connsiteY3" fmla="*/ 1543050 h 2019300"/>
              <a:gd name="connsiteX4" fmla="*/ 561975 w 3800475"/>
              <a:gd name="connsiteY4" fmla="*/ 1905000 h 2019300"/>
              <a:gd name="connsiteX5" fmla="*/ 0 w 3800475"/>
              <a:gd name="connsiteY5" fmla="*/ 2019300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00475" h="2019300">
                <a:moveTo>
                  <a:pt x="3800475" y="0"/>
                </a:moveTo>
                <a:cubicBezTo>
                  <a:pt x="3634581" y="317500"/>
                  <a:pt x="3468688" y="635000"/>
                  <a:pt x="3286125" y="847725"/>
                </a:cubicBezTo>
                <a:cubicBezTo>
                  <a:pt x="3103562" y="1060450"/>
                  <a:pt x="2909887" y="1160463"/>
                  <a:pt x="2705100" y="1276350"/>
                </a:cubicBezTo>
                <a:cubicBezTo>
                  <a:pt x="2500312" y="1392238"/>
                  <a:pt x="2414587" y="1438275"/>
                  <a:pt x="2057400" y="1543050"/>
                </a:cubicBezTo>
                <a:cubicBezTo>
                  <a:pt x="1700213" y="1647825"/>
                  <a:pt x="904875" y="1825625"/>
                  <a:pt x="561975" y="1905000"/>
                </a:cubicBezTo>
                <a:cubicBezTo>
                  <a:pt x="219075" y="1984375"/>
                  <a:pt x="109537" y="2001837"/>
                  <a:pt x="0" y="2019300"/>
                </a:cubicBez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Freeform 88"/>
          <p:cNvSpPr/>
          <p:nvPr/>
        </p:nvSpPr>
        <p:spPr>
          <a:xfrm>
            <a:off x="2746257" y="3329736"/>
            <a:ext cx="1747682" cy="605190"/>
          </a:xfrm>
          <a:custGeom>
            <a:avLst/>
            <a:gdLst>
              <a:gd name="connsiteX0" fmla="*/ 3800475 w 3800475"/>
              <a:gd name="connsiteY0" fmla="*/ 0 h 2019300"/>
              <a:gd name="connsiteX1" fmla="*/ 3286125 w 3800475"/>
              <a:gd name="connsiteY1" fmla="*/ 847725 h 2019300"/>
              <a:gd name="connsiteX2" fmla="*/ 2705100 w 3800475"/>
              <a:gd name="connsiteY2" fmla="*/ 1276350 h 2019300"/>
              <a:gd name="connsiteX3" fmla="*/ 2057400 w 3800475"/>
              <a:gd name="connsiteY3" fmla="*/ 1543050 h 2019300"/>
              <a:gd name="connsiteX4" fmla="*/ 561975 w 3800475"/>
              <a:gd name="connsiteY4" fmla="*/ 1905000 h 2019300"/>
              <a:gd name="connsiteX5" fmla="*/ 0 w 3800475"/>
              <a:gd name="connsiteY5" fmla="*/ 2019300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00475" h="2019300">
                <a:moveTo>
                  <a:pt x="3800475" y="0"/>
                </a:moveTo>
                <a:cubicBezTo>
                  <a:pt x="3634581" y="317500"/>
                  <a:pt x="3468688" y="635000"/>
                  <a:pt x="3286125" y="847725"/>
                </a:cubicBezTo>
                <a:cubicBezTo>
                  <a:pt x="3103562" y="1060450"/>
                  <a:pt x="2909887" y="1160463"/>
                  <a:pt x="2705100" y="1276350"/>
                </a:cubicBezTo>
                <a:cubicBezTo>
                  <a:pt x="2500312" y="1392238"/>
                  <a:pt x="2414587" y="1438275"/>
                  <a:pt x="2057400" y="1543050"/>
                </a:cubicBezTo>
                <a:cubicBezTo>
                  <a:pt x="1700213" y="1647825"/>
                  <a:pt x="904875" y="1825625"/>
                  <a:pt x="561975" y="1905000"/>
                </a:cubicBezTo>
                <a:cubicBezTo>
                  <a:pt x="219075" y="1984375"/>
                  <a:pt x="109537" y="2001837"/>
                  <a:pt x="0" y="2019300"/>
                </a:cubicBez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Freeform 89"/>
          <p:cNvSpPr/>
          <p:nvPr/>
        </p:nvSpPr>
        <p:spPr>
          <a:xfrm>
            <a:off x="2746257" y="3094617"/>
            <a:ext cx="1747682" cy="605190"/>
          </a:xfrm>
          <a:custGeom>
            <a:avLst/>
            <a:gdLst>
              <a:gd name="connsiteX0" fmla="*/ 3800475 w 3800475"/>
              <a:gd name="connsiteY0" fmla="*/ 0 h 2019300"/>
              <a:gd name="connsiteX1" fmla="*/ 3286125 w 3800475"/>
              <a:gd name="connsiteY1" fmla="*/ 847725 h 2019300"/>
              <a:gd name="connsiteX2" fmla="*/ 2705100 w 3800475"/>
              <a:gd name="connsiteY2" fmla="*/ 1276350 h 2019300"/>
              <a:gd name="connsiteX3" fmla="*/ 2057400 w 3800475"/>
              <a:gd name="connsiteY3" fmla="*/ 1543050 h 2019300"/>
              <a:gd name="connsiteX4" fmla="*/ 561975 w 3800475"/>
              <a:gd name="connsiteY4" fmla="*/ 1905000 h 2019300"/>
              <a:gd name="connsiteX5" fmla="*/ 0 w 3800475"/>
              <a:gd name="connsiteY5" fmla="*/ 2019300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00475" h="2019300">
                <a:moveTo>
                  <a:pt x="3800475" y="0"/>
                </a:moveTo>
                <a:cubicBezTo>
                  <a:pt x="3634581" y="317500"/>
                  <a:pt x="3468688" y="635000"/>
                  <a:pt x="3286125" y="847725"/>
                </a:cubicBezTo>
                <a:cubicBezTo>
                  <a:pt x="3103562" y="1060450"/>
                  <a:pt x="2909887" y="1160463"/>
                  <a:pt x="2705100" y="1276350"/>
                </a:cubicBezTo>
                <a:cubicBezTo>
                  <a:pt x="2500312" y="1392238"/>
                  <a:pt x="2414587" y="1438275"/>
                  <a:pt x="2057400" y="1543050"/>
                </a:cubicBezTo>
                <a:cubicBezTo>
                  <a:pt x="1700213" y="1647825"/>
                  <a:pt x="904875" y="1825625"/>
                  <a:pt x="561975" y="1905000"/>
                </a:cubicBezTo>
                <a:cubicBezTo>
                  <a:pt x="219075" y="1984375"/>
                  <a:pt x="109537" y="2001837"/>
                  <a:pt x="0" y="2019300"/>
                </a:cubicBez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/>
          <p:cNvCxnSpPr>
            <a:endCxn id="82" idx="2"/>
          </p:cNvCxnSpPr>
          <p:nvPr/>
        </p:nvCxnSpPr>
        <p:spPr>
          <a:xfrm flipH="1" flipV="1">
            <a:off x="3990221" y="4174102"/>
            <a:ext cx="160959" cy="77099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2" idx="2"/>
          </p:cNvCxnSpPr>
          <p:nvPr/>
        </p:nvCxnSpPr>
        <p:spPr>
          <a:xfrm flipH="1" flipV="1">
            <a:off x="3914503" y="3984473"/>
            <a:ext cx="75718" cy="18962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755650" y="3549017"/>
            <a:ext cx="78861" cy="214318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3830519" y="3753237"/>
            <a:ext cx="78861" cy="214318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4909430" y="2542564"/>
            <a:ext cx="1107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Constant torque lines</a:t>
            </a:r>
            <a:endParaRPr lang="en-US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78" name="Ink 277"/>
              <p14:cNvContentPartPr/>
              <p14:nvPr/>
            </p14:nvContentPartPr>
            <p14:xfrm>
              <a:off x="4222901" y="4941067"/>
              <a:ext cx="626760" cy="23040"/>
            </p14:xfrm>
          </p:contentPart>
        </mc:Choice>
        <mc:Fallback xmlns="">
          <p:pic>
            <p:nvPicPr>
              <p:cNvPr id="278" name="Ink 277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216781" y="4937107"/>
                <a:ext cx="63576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84" name="Ink 283"/>
              <p14:cNvContentPartPr/>
              <p14:nvPr/>
            </p14:nvContentPartPr>
            <p14:xfrm>
              <a:off x="2859941" y="4706707"/>
              <a:ext cx="33840" cy="288720"/>
            </p14:xfrm>
          </p:contentPart>
        </mc:Choice>
        <mc:Fallback xmlns="">
          <p:pic>
            <p:nvPicPr>
              <p:cNvPr id="284" name="Ink 283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856701" y="4703827"/>
                <a:ext cx="41760" cy="29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7837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ym typeface="Symbol" panose="05050102010706020507" pitchFamily="18" charset="2"/>
              </a:rPr>
              <a:t>IPMSM Operation</a:t>
            </a:r>
            <a:endParaRPr lang="en-US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METU, EE7566, Spring 2022-2023, Emine Bostancı - 09 IPMSM Operation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0F8C4-56BB-46C0-99A9-F9B1741F56A7}" type="slidenum">
              <a:rPr lang="en-US" smtClean="0"/>
              <a:t>11</a:t>
            </a:fld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28650" y="1208593"/>
            <a:ext cx="2069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Stator current limit: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/>
              <p:cNvSpPr/>
              <p:nvPr/>
            </p:nvSpPr>
            <p:spPr>
              <a:xfrm>
                <a:off x="570102" y="1613658"/>
                <a:ext cx="2033890" cy="65601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Rectangle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02" y="1613658"/>
                <a:ext cx="2033890" cy="6560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3"/>
          <a:srcRect l="7815" r="2611"/>
          <a:stretch/>
        </p:blipFill>
        <p:spPr>
          <a:xfrm>
            <a:off x="3784821" y="934908"/>
            <a:ext cx="4833895" cy="5363302"/>
          </a:xfrm>
          <a:prstGeom prst="rect">
            <a:avLst/>
          </a:prstGeom>
        </p:spPr>
      </p:pic>
      <p:sp>
        <p:nvSpPr>
          <p:cNvPr id="95" name="Rectangle 94"/>
          <p:cNvSpPr/>
          <p:nvPr/>
        </p:nvSpPr>
        <p:spPr>
          <a:xfrm>
            <a:off x="467469" y="5340688"/>
            <a:ext cx="327037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T. M. </a:t>
            </a:r>
            <a:r>
              <a:rPr lang="en-US" sz="1200" dirty="0" err="1"/>
              <a:t>Jahns</a:t>
            </a:r>
            <a:r>
              <a:rPr lang="en-US" sz="1200" dirty="0"/>
              <a:t>, G. B. </a:t>
            </a:r>
            <a:r>
              <a:rPr lang="en-US" sz="1200" dirty="0" err="1"/>
              <a:t>Kliman</a:t>
            </a:r>
            <a:r>
              <a:rPr lang="en-US" sz="1200" dirty="0"/>
              <a:t> and T. W. Neumann, "Interior Permanent-Magnet Synchronous Motors for Adjustable-Speed Drives," in </a:t>
            </a:r>
            <a:r>
              <a:rPr lang="en-US" sz="1200" i="1" dirty="0"/>
              <a:t>IEEE Transactions on Industry Applications</a:t>
            </a:r>
            <a:r>
              <a:rPr lang="en-US" sz="1200" dirty="0"/>
              <a:t>, vol. IA-22, no. 4, pp. 738-747, July </a:t>
            </a:r>
            <a:r>
              <a:rPr lang="en-US" sz="1200" dirty="0" smtClean="0"/>
              <a:t>1986</a:t>
            </a:r>
            <a:endParaRPr lang="en-US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32" y="2423228"/>
            <a:ext cx="4020003" cy="282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17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ym typeface="Symbol" panose="05050102010706020507" pitchFamily="18" charset="2"/>
              </a:rPr>
              <a:t>IPMSM Example</a:t>
            </a:r>
            <a:endParaRPr lang="en-US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METU, EE7566, Spring 2022-2023, Emine Bostancı - 09 IPMSM Operation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0F8C4-56BB-46C0-99A9-F9B1741F56A7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28650" y="1232559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Vdc</a:t>
            </a:r>
            <a:r>
              <a:rPr lang="en-US" dirty="0"/>
              <a:t>=450;</a:t>
            </a:r>
          </a:p>
          <a:p>
            <a:r>
              <a:rPr lang="en-US" dirty="0" err="1"/>
              <a:t>Vlim</a:t>
            </a:r>
            <a:r>
              <a:rPr lang="en-US" dirty="0"/>
              <a:t>=</a:t>
            </a:r>
            <a:r>
              <a:rPr lang="en-US" dirty="0" err="1"/>
              <a:t>Vdc</a:t>
            </a:r>
            <a:r>
              <a:rPr lang="en-US" dirty="0"/>
              <a:t>/</a:t>
            </a:r>
            <a:r>
              <a:rPr lang="en-US" dirty="0" err="1"/>
              <a:t>sqrt</a:t>
            </a:r>
            <a:r>
              <a:rPr lang="en-US" dirty="0"/>
              <a:t>(3);</a:t>
            </a:r>
          </a:p>
          <a:p>
            <a:r>
              <a:rPr lang="en-US" dirty="0" err="1"/>
              <a:t>Flux_PM</a:t>
            </a:r>
            <a:r>
              <a:rPr lang="en-US" dirty="0"/>
              <a:t>=0.222;</a:t>
            </a:r>
          </a:p>
          <a:p>
            <a:r>
              <a:rPr lang="en-US" dirty="0" err="1"/>
              <a:t>L_d</a:t>
            </a:r>
            <a:r>
              <a:rPr lang="en-US" dirty="0"/>
              <a:t>= 250e-6;</a:t>
            </a:r>
          </a:p>
          <a:p>
            <a:r>
              <a:rPr lang="en-US" dirty="0" err="1"/>
              <a:t>L_q</a:t>
            </a:r>
            <a:r>
              <a:rPr lang="en-US" dirty="0"/>
              <a:t>= 600e-6;</a:t>
            </a:r>
          </a:p>
          <a:p>
            <a:r>
              <a:rPr lang="en-US" dirty="0"/>
              <a:t>pp=3;</a:t>
            </a:r>
          </a:p>
          <a:p>
            <a:r>
              <a:rPr lang="en-US" dirty="0" err="1"/>
              <a:t>I_sc</a:t>
            </a:r>
            <a:r>
              <a:rPr lang="en-US" dirty="0"/>
              <a:t>=</a:t>
            </a:r>
            <a:r>
              <a:rPr lang="en-US" dirty="0" err="1"/>
              <a:t>Flux_PM</a:t>
            </a:r>
            <a:r>
              <a:rPr lang="en-US" dirty="0"/>
              <a:t>/</a:t>
            </a:r>
            <a:r>
              <a:rPr lang="en-US" dirty="0" err="1"/>
              <a:t>L_d</a:t>
            </a:r>
            <a:r>
              <a:rPr lang="en-US" dirty="0"/>
              <a:t>;</a:t>
            </a:r>
          </a:p>
          <a:p>
            <a:r>
              <a:rPr lang="en-US" dirty="0" err="1"/>
              <a:t>I_phase</a:t>
            </a:r>
            <a:r>
              <a:rPr lang="en-US" dirty="0"/>
              <a:t>=</a:t>
            </a:r>
            <a:r>
              <a:rPr lang="en-US" dirty="0" err="1"/>
              <a:t>I_sc</a:t>
            </a:r>
            <a:r>
              <a:rPr lang="en-US" dirty="0"/>
              <a:t>*0.8;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167558"/>
            <a:ext cx="3991058" cy="30643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211" y="1083501"/>
            <a:ext cx="4731728" cy="35435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459075" y="4561218"/>
                <a:ext cx="3590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tr-TR" b="0" i="1" smtClean="0">
                          <a:latin typeface="Cambria Math" panose="02040503050406030204" pitchFamily="18" charset="0"/>
                        </a:rPr>
                        <m:t>α</m:t>
                      </m:r>
                    </m:oMath>
                  </m:oMathPara>
                </a14:m>
                <a:endParaRPr lang="tr-TR" b="0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075" y="4561218"/>
                <a:ext cx="359073" cy="276999"/>
              </a:xfrm>
              <a:prstGeom prst="rect">
                <a:avLst/>
              </a:prstGeom>
              <a:blipFill>
                <a:blip r:embed="rId4"/>
                <a:stretch>
                  <a:fillRect l="-3448" r="-1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946398" y="4775980"/>
                <a:ext cx="14266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tr-TR" sz="1400" b="0" i="1" smtClean="0">
                          <a:latin typeface="Cambria Math" panose="02040503050406030204" pitchFamily="18" charset="0"/>
                        </a:rPr>
                        <m:t>α</m:t>
                      </m:r>
                    </m:oMath>
                  </m:oMathPara>
                </a14:m>
                <a:endParaRPr lang="tr-TR" sz="1400" b="0" dirty="0" smtClean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398" y="4775980"/>
                <a:ext cx="142668" cy="215444"/>
              </a:xfrm>
              <a:prstGeom prst="rect">
                <a:avLst/>
              </a:prstGeom>
              <a:blipFill>
                <a:blip r:embed="rId5"/>
                <a:stretch>
                  <a:fillRect l="-16667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urved Connector 12"/>
          <p:cNvCxnSpPr/>
          <p:nvPr/>
        </p:nvCxnSpPr>
        <p:spPr>
          <a:xfrm rot="10800000" flipV="1">
            <a:off x="2971800" y="4945938"/>
            <a:ext cx="279400" cy="159461"/>
          </a:xfrm>
          <a:prstGeom prst="curvedConnector3">
            <a:avLst>
              <a:gd name="adj1" fmla="val 863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617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ym typeface="Symbol" panose="05050102010706020507" pitchFamily="18" charset="2"/>
              </a:rPr>
              <a:t>IPMSM Operation</a:t>
            </a:r>
            <a:endParaRPr lang="en-US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METU, EE7566, Spring 2022-2023, Emine Bostancı - 09 IPMSM Operation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0F8C4-56BB-46C0-99A9-F9B1741F56A7}" type="slidenum">
              <a:rPr lang="en-US" smtClean="0"/>
              <a:t>13</a:t>
            </a:fld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28650" y="1208593"/>
            <a:ext cx="2072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Stator voltage limit:</a:t>
            </a:r>
            <a:endParaRPr lang="en-US" b="1" dirty="0"/>
          </a:p>
        </p:txBody>
      </p:sp>
      <p:grpSp>
        <p:nvGrpSpPr>
          <p:cNvPr id="83" name="Group 82"/>
          <p:cNvGrpSpPr/>
          <p:nvPr/>
        </p:nvGrpSpPr>
        <p:grpSpPr>
          <a:xfrm>
            <a:off x="5138727" y="2502370"/>
            <a:ext cx="3868468" cy="3783111"/>
            <a:chOff x="430901" y="1627546"/>
            <a:chExt cx="3868468" cy="3783111"/>
          </a:xfrm>
        </p:grpSpPr>
        <p:cxnSp>
          <p:nvCxnSpPr>
            <p:cNvPr id="90" name="Straight Arrow Connector 89"/>
            <p:cNvCxnSpPr/>
            <p:nvPr/>
          </p:nvCxnSpPr>
          <p:spPr>
            <a:xfrm flipV="1">
              <a:off x="2663064" y="1705045"/>
              <a:ext cx="0" cy="3705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V="1">
              <a:off x="430901" y="3733969"/>
              <a:ext cx="37840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2" name="TextBox 91"/>
            <p:cNvSpPr txBox="1"/>
            <p:nvPr/>
          </p:nvSpPr>
          <p:spPr>
            <a:xfrm>
              <a:off x="3992875" y="3751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2650222" y="1627546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q</a:t>
              </a:r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861313" y="3707109"/>
            <a:ext cx="2743200" cy="2043559"/>
            <a:chOff x="7692951" y="3268003"/>
            <a:chExt cx="2743200" cy="2743200"/>
          </a:xfrm>
        </p:grpSpPr>
        <p:sp>
          <p:nvSpPr>
            <p:cNvPr id="99" name="Oval 98"/>
            <p:cNvSpPr/>
            <p:nvPr/>
          </p:nvSpPr>
          <p:spPr>
            <a:xfrm>
              <a:off x="7692951" y="3268003"/>
              <a:ext cx="2743200" cy="2743200"/>
            </a:xfrm>
            <a:prstGeom prst="ellipse">
              <a:avLst/>
            </a:prstGeom>
            <a:noFill/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Oval 100"/>
            <p:cNvSpPr/>
            <p:nvPr/>
          </p:nvSpPr>
          <p:spPr>
            <a:xfrm>
              <a:off x="7909263" y="3491259"/>
              <a:ext cx="2286000" cy="2286000"/>
            </a:xfrm>
            <a:prstGeom prst="ellipse">
              <a:avLst/>
            </a:prstGeom>
            <a:noFill/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Oval 101"/>
            <p:cNvSpPr/>
            <p:nvPr/>
          </p:nvSpPr>
          <p:spPr>
            <a:xfrm>
              <a:off x="8137863" y="3719859"/>
              <a:ext cx="1828800" cy="1828800"/>
            </a:xfrm>
            <a:prstGeom prst="ellipse">
              <a:avLst/>
            </a:prstGeom>
            <a:noFill/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3" name="TextBox 102"/>
          <p:cNvSpPr txBox="1"/>
          <p:nvPr/>
        </p:nvSpPr>
        <p:spPr>
          <a:xfrm>
            <a:off x="3631944" y="3587613"/>
            <a:ext cx="1380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Constant stator flux lines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/>
              <p:cNvSpPr/>
              <p:nvPr/>
            </p:nvSpPr>
            <p:spPr>
              <a:xfrm>
                <a:off x="5765003" y="4622372"/>
                <a:ext cx="94269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𝜆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𝑃𝑀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0" name="Rectangle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003" y="4622372"/>
                <a:ext cx="942694" cy="307777"/>
              </a:xfrm>
              <a:prstGeom prst="rect">
                <a:avLst/>
              </a:prstGeom>
              <a:blipFill>
                <a:blip r:embed="rId2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Oval 111"/>
          <p:cNvSpPr/>
          <p:nvPr/>
        </p:nvSpPr>
        <p:spPr>
          <a:xfrm>
            <a:off x="5547113" y="4199979"/>
            <a:ext cx="1371600" cy="1021780"/>
          </a:xfrm>
          <a:prstGeom prst="ellipse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Oval 112"/>
          <p:cNvSpPr/>
          <p:nvPr/>
        </p:nvSpPr>
        <p:spPr>
          <a:xfrm>
            <a:off x="5775713" y="4364270"/>
            <a:ext cx="914400" cy="681186"/>
          </a:xfrm>
          <a:prstGeom prst="ellipse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6204340" y="4511731"/>
            <a:ext cx="0" cy="1766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/>
              <p:cNvSpPr/>
              <p:nvPr/>
            </p:nvSpPr>
            <p:spPr>
              <a:xfrm>
                <a:off x="517565" y="1649412"/>
                <a:ext cx="6274833" cy="6388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𝑃𝑀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𝑉𝑜𝑙𝑡𝑎𝑔𝑒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𝐿𝑖𝑚𝑖𝑡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114" name="Rectangle 1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65" y="1649412"/>
                <a:ext cx="6274833" cy="6388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Brace 18"/>
          <p:cNvSpPr/>
          <p:nvPr/>
        </p:nvSpPr>
        <p:spPr>
          <a:xfrm rot="5400000">
            <a:off x="1669580" y="1370669"/>
            <a:ext cx="228600" cy="216441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127107" y="2605586"/>
            <a:ext cx="13135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Stator Flux</a:t>
            </a:r>
            <a:endParaRPr lang="en-US" dirty="0"/>
          </a:p>
        </p:txBody>
      </p:sp>
      <p:cxnSp>
        <p:nvCxnSpPr>
          <p:cNvPr id="115" name="Straight Arrow Connector 114"/>
          <p:cNvCxnSpPr>
            <a:stCxn id="103" idx="2"/>
          </p:cNvCxnSpPr>
          <p:nvPr/>
        </p:nvCxnSpPr>
        <p:spPr>
          <a:xfrm>
            <a:off x="4615910" y="4126695"/>
            <a:ext cx="209896" cy="14991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05955" y="4613028"/>
            <a:ext cx="3984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 speed increase, the operation is limited by inner flux limits.</a:t>
            </a:r>
            <a:endParaRPr lang="en-US" dirty="0"/>
          </a:p>
        </p:txBody>
      </p:sp>
      <p:sp>
        <p:nvSpPr>
          <p:cNvPr id="30" name="Freeform 29"/>
          <p:cNvSpPr/>
          <p:nvPr/>
        </p:nvSpPr>
        <p:spPr>
          <a:xfrm>
            <a:off x="5126002" y="3538228"/>
            <a:ext cx="2412606" cy="605190"/>
          </a:xfrm>
          <a:custGeom>
            <a:avLst/>
            <a:gdLst>
              <a:gd name="connsiteX0" fmla="*/ 3800475 w 3800475"/>
              <a:gd name="connsiteY0" fmla="*/ 0 h 2019300"/>
              <a:gd name="connsiteX1" fmla="*/ 3286125 w 3800475"/>
              <a:gd name="connsiteY1" fmla="*/ 847725 h 2019300"/>
              <a:gd name="connsiteX2" fmla="*/ 2705100 w 3800475"/>
              <a:gd name="connsiteY2" fmla="*/ 1276350 h 2019300"/>
              <a:gd name="connsiteX3" fmla="*/ 2057400 w 3800475"/>
              <a:gd name="connsiteY3" fmla="*/ 1543050 h 2019300"/>
              <a:gd name="connsiteX4" fmla="*/ 561975 w 3800475"/>
              <a:gd name="connsiteY4" fmla="*/ 1905000 h 2019300"/>
              <a:gd name="connsiteX5" fmla="*/ 0 w 3800475"/>
              <a:gd name="connsiteY5" fmla="*/ 2019300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00475" h="2019300">
                <a:moveTo>
                  <a:pt x="3800475" y="0"/>
                </a:moveTo>
                <a:cubicBezTo>
                  <a:pt x="3634581" y="317500"/>
                  <a:pt x="3468688" y="635000"/>
                  <a:pt x="3286125" y="847725"/>
                </a:cubicBezTo>
                <a:cubicBezTo>
                  <a:pt x="3103562" y="1060450"/>
                  <a:pt x="2909887" y="1160463"/>
                  <a:pt x="2705100" y="1276350"/>
                </a:cubicBezTo>
                <a:cubicBezTo>
                  <a:pt x="2500312" y="1392238"/>
                  <a:pt x="2414587" y="1438275"/>
                  <a:pt x="2057400" y="1543050"/>
                </a:cubicBezTo>
                <a:cubicBezTo>
                  <a:pt x="1700213" y="1647825"/>
                  <a:pt x="904875" y="1825625"/>
                  <a:pt x="561975" y="1905000"/>
                </a:cubicBezTo>
                <a:cubicBezTo>
                  <a:pt x="219075" y="1984375"/>
                  <a:pt x="109537" y="2001837"/>
                  <a:pt x="0" y="2019300"/>
                </a:cubicBez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 30"/>
          <p:cNvSpPr/>
          <p:nvPr/>
        </p:nvSpPr>
        <p:spPr>
          <a:xfrm>
            <a:off x="5126002" y="3699148"/>
            <a:ext cx="2412606" cy="605190"/>
          </a:xfrm>
          <a:custGeom>
            <a:avLst/>
            <a:gdLst>
              <a:gd name="connsiteX0" fmla="*/ 3800475 w 3800475"/>
              <a:gd name="connsiteY0" fmla="*/ 0 h 2019300"/>
              <a:gd name="connsiteX1" fmla="*/ 3286125 w 3800475"/>
              <a:gd name="connsiteY1" fmla="*/ 847725 h 2019300"/>
              <a:gd name="connsiteX2" fmla="*/ 2705100 w 3800475"/>
              <a:gd name="connsiteY2" fmla="*/ 1276350 h 2019300"/>
              <a:gd name="connsiteX3" fmla="*/ 2057400 w 3800475"/>
              <a:gd name="connsiteY3" fmla="*/ 1543050 h 2019300"/>
              <a:gd name="connsiteX4" fmla="*/ 561975 w 3800475"/>
              <a:gd name="connsiteY4" fmla="*/ 1905000 h 2019300"/>
              <a:gd name="connsiteX5" fmla="*/ 0 w 3800475"/>
              <a:gd name="connsiteY5" fmla="*/ 2019300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00475" h="2019300">
                <a:moveTo>
                  <a:pt x="3800475" y="0"/>
                </a:moveTo>
                <a:cubicBezTo>
                  <a:pt x="3634581" y="317500"/>
                  <a:pt x="3468688" y="635000"/>
                  <a:pt x="3286125" y="847725"/>
                </a:cubicBezTo>
                <a:cubicBezTo>
                  <a:pt x="3103562" y="1060450"/>
                  <a:pt x="2909887" y="1160463"/>
                  <a:pt x="2705100" y="1276350"/>
                </a:cubicBezTo>
                <a:cubicBezTo>
                  <a:pt x="2500312" y="1392238"/>
                  <a:pt x="2414587" y="1438275"/>
                  <a:pt x="2057400" y="1543050"/>
                </a:cubicBezTo>
                <a:cubicBezTo>
                  <a:pt x="1700213" y="1647825"/>
                  <a:pt x="904875" y="1825625"/>
                  <a:pt x="561975" y="1905000"/>
                </a:cubicBezTo>
                <a:cubicBezTo>
                  <a:pt x="219075" y="1984375"/>
                  <a:pt x="109537" y="2001837"/>
                  <a:pt x="0" y="2019300"/>
                </a:cubicBez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 31"/>
          <p:cNvSpPr/>
          <p:nvPr/>
        </p:nvSpPr>
        <p:spPr>
          <a:xfrm>
            <a:off x="5126002" y="3378203"/>
            <a:ext cx="2412606" cy="605190"/>
          </a:xfrm>
          <a:custGeom>
            <a:avLst/>
            <a:gdLst>
              <a:gd name="connsiteX0" fmla="*/ 3800475 w 3800475"/>
              <a:gd name="connsiteY0" fmla="*/ 0 h 2019300"/>
              <a:gd name="connsiteX1" fmla="*/ 3286125 w 3800475"/>
              <a:gd name="connsiteY1" fmla="*/ 847725 h 2019300"/>
              <a:gd name="connsiteX2" fmla="*/ 2705100 w 3800475"/>
              <a:gd name="connsiteY2" fmla="*/ 1276350 h 2019300"/>
              <a:gd name="connsiteX3" fmla="*/ 2057400 w 3800475"/>
              <a:gd name="connsiteY3" fmla="*/ 1543050 h 2019300"/>
              <a:gd name="connsiteX4" fmla="*/ 561975 w 3800475"/>
              <a:gd name="connsiteY4" fmla="*/ 1905000 h 2019300"/>
              <a:gd name="connsiteX5" fmla="*/ 0 w 3800475"/>
              <a:gd name="connsiteY5" fmla="*/ 2019300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00475" h="2019300">
                <a:moveTo>
                  <a:pt x="3800475" y="0"/>
                </a:moveTo>
                <a:cubicBezTo>
                  <a:pt x="3634581" y="317500"/>
                  <a:pt x="3468688" y="635000"/>
                  <a:pt x="3286125" y="847725"/>
                </a:cubicBezTo>
                <a:cubicBezTo>
                  <a:pt x="3103562" y="1060450"/>
                  <a:pt x="2909887" y="1160463"/>
                  <a:pt x="2705100" y="1276350"/>
                </a:cubicBezTo>
                <a:cubicBezTo>
                  <a:pt x="2500312" y="1392238"/>
                  <a:pt x="2414587" y="1438275"/>
                  <a:pt x="2057400" y="1543050"/>
                </a:cubicBezTo>
                <a:cubicBezTo>
                  <a:pt x="1700213" y="1647825"/>
                  <a:pt x="904875" y="1825625"/>
                  <a:pt x="561975" y="1905000"/>
                </a:cubicBezTo>
                <a:cubicBezTo>
                  <a:pt x="219075" y="1984375"/>
                  <a:pt x="109537" y="2001837"/>
                  <a:pt x="0" y="2019300"/>
                </a:cubicBez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 32"/>
          <p:cNvSpPr/>
          <p:nvPr/>
        </p:nvSpPr>
        <p:spPr>
          <a:xfrm>
            <a:off x="5126002" y="3207609"/>
            <a:ext cx="2412606" cy="605190"/>
          </a:xfrm>
          <a:custGeom>
            <a:avLst/>
            <a:gdLst>
              <a:gd name="connsiteX0" fmla="*/ 3800475 w 3800475"/>
              <a:gd name="connsiteY0" fmla="*/ 0 h 2019300"/>
              <a:gd name="connsiteX1" fmla="*/ 3286125 w 3800475"/>
              <a:gd name="connsiteY1" fmla="*/ 847725 h 2019300"/>
              <a:gd name="connsiteX2" fmla="*/ 2705100 w 3800475"/>
              <a:gd name="connsiteY2" fmla="*/ 1276350 h 2019300"/>
              <a:gd name="connsiteX3" fmla="*/ 2057400 w 3800475"/>
              <a:gd name="connsiteY3" fmla="*/ 1543050 h 2019300"/>
              <a:gd name="connsiteX4" fmla="*/ 561975 w 3800475"/>
              <a:gd name="connsiteY4" fmla="*/ 1905000 h 2019300"/>
              <a:gd name="connsiteX5" fmla="*/ 0 w 3800475"/>
              <a:gd name="connsiteY5" fmla="*/ 2019300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00475" h="2019300">
                <a:moveTo>
                  <a:pt x="3800475" y="0"/>
                </a:moveTo>
                <a:cubicBezTo>
                  <a:pt x="3634581" y="317500"/>
                  <a:pt x="3468688" y="635000"/>
                  <a:pt x="3286125" y="847725"/>
                </a:cubicBezTo>
                <a:cubicBezTo>
                  <a:pt x="3103562" y="1060450"/>
                  <a:pt x="2909887" y="1160463"/>
                  <a:pt x="2705100" y="1276350"/>
                </a:cubicBezTo>
                <a:cubicBezTo>
                  <a:pt x="2500312" y="1392238"/>
                  <a:pt x="2414587" y="1438275"/>
                  <a:pt x="2057400" y="1543050"/>
                </a:cubicBezTo>
                <a:cubicBezTo>
                  <a:pt x="1700213" y="1647825"/>
                  <a:pt x="904875" y="1825625"/>
                  <a:pt x="561975" y="1905000"/>
                </a:cubicBezTo>
                <a:cubicBezTo>
                  <a:pt x="219075" y="1984375"/>
                  <a:pt x="109537" y="2001837"/>
                  <a:pt x="0" y="2019300"/>
                </a:cubicBez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955428" y="2726254"/>
            <a:ext cx="15403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</a:rPr>
              <a:t>MTPF line: Maximum Torque per Flux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5126002" y="3851548"/>
            <a:ext cx="2412606" cy="605190"/>
          </a:xfrm>
          <a:custGeom>
            <a:avLst/>
            <a:gdLst>
              <a:gd name="connsiteX0" fmla="*/ 3800475 w 3800475"/>
              <a:gd name="connsiteY0" fmla="*/ 0 h 2019300"/>
              <a:gd name="connsiteX1" fmla="*/ 3286125 w 3800475"/>
              <a:gd name="connsiteY1" fmla="*/ 847725 h 2019300"/>
              <a:gd name="connsiteX2" fmla="*/ 2705100 w 3800475"/>
              <a:gd name="connsiteY2" fmla="*/ 1276350 h 2019300"/>
              <a:gd name="connsiteX3" fmla="*/ 2057400 w 3800475"/>
              <a:gd name="connsiteY3" fmla="*/ 1543050 h 2019300"/>
              <a:gd name="connsiteX4" fmla="*/ 561975 w 3800475"/>
              <a:gd name="connsiteY4" fmla="*/ 1905000 h 2019300"/>
              <a:gd name="connsiteX5" fmla="*/ 0 w 3800475"/>
              <a:gd name="connsiteY5" fmla="*/ 2019300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00475" h="2019300">
                <a:moveTo>
                  <a:pt x="3800475" y="0"/>
                </a:moveTo>
                <a:cubicBezTo>
                  <a:pt x="3634581" y="317500"/>
                  <a:pt x="3468688" y="635000"/>
                  <a:pt x="3286125" y="847725"/>
                </a:cubicBezTo>
                <a:cubicBezTo>
                  <a:pt x="3103562" y="1060450"/>
                  <a:pt x="2909887" y="1160463"/>
                  <a:pt x="2705100" y="1276350"/>
                </a:cubicBezTo>
                <a:cubicBezTo>
                  <a:pt x="2500312" y="1392238"/>
                  <a:pt x="2414587" y="1438275"/>
                  <a:pt x="2057400" y="1543050"/>
                </a:cubicBezTo>
                <a:cubicBezTo>
                  <a:pt x="1700213" y="1647825"/>
                  <a:pt x="904875" y="1825625"/>
                  <a:pt x="561975" y="1905000"/>
                </a:cubicBezTo>
                <a:cubicBezTo>
                  <a:pt x="219075" y="1984375"/>
                  <a:pt x="109537" y="2001837"/>
                  <a:pt x="0" y="2019300"/>
                </a:cubicBez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660997" y="3129354"/>
                <a:ext cx="4121226" cy="9069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𝑉𝑜𝑙𝑡𝑎𝑔𝑒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𝐿𝑖𝑚𝑖𝑡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Symbol" panose="05050102010706020507" pitchFamily="18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Symbol" panose="05050102010706020507" pitchFamily="18" charset="2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Symbol" panose="05050102010706020507" pitchFamily="18" charset="2"/>
                                          </a:rPr>
                                          <m:t>𝑠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Symbol" panose="05050102010706020507" pitchFamily="18" charset="2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Symbol" panose="05050102010706020507" pitchFamily="18" charset="2"/>
                                          </a:rPr>
                                          <m:t>𝑚𝑎𝑥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Symbol" panose="05050102010706020507" pitchFamily="18" charset="2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sym typeface="Symbol" panose="05050102010706020507" pitchFamily="18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sym typeface="Symbol" panose="05050102010706020507" pitchFamily="18" charset="2"/>
                                              </a:rPr>
                                              <m:t>𝜆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sym typeface="Symbol" panose="05050102010706020507" pitchFamily="18" charset="2"/>
                                              </a:rPr>
                                              <m:t>𝑃𝑀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sym typeface="Symbol" panose="05050102010706020507" pitchFamily="18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sym typeface="Symbol" panose="05050102010706020507" pitchFamily="18" charset="2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sym typeface="Symbol" panose="05050102010706020507" pitchFamily="18" charset="2"/>
                                              </a:rPr>
                                              <m:t>𝑑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sz="1600" i="1" dirty="0" smtClean="0"/>
                  <a:t>  </a:t>
                </a:r>
                <a:endParaRPr lang="en-US" sz="1600" i="1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97" y="3129354"/>
                <a:ext cx="4121226" cy="9069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637748" y="3940456"/>
                <a:ext cx="2020458" cy="394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𝑝𝑝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748" y="3940456"/>
                <a:ext cx="2020458" cy="394532"/>
              </a:xfrm>
              <a:prstGeom prst="rect">
                <a:avLst/>
              </a:prstGeom>
              <a:blipFill>
                <a:blip r:embed="rId5"/>
                <a:stretch>
                  <a:fillRect r="-604"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/>
          <p:cNvCxnSpPr/>
          <p:nvPr/>
        </p:nvCxnSpPr>
        <p:spPr>
          <a:xfrm>
            <a:off x="6068161" y="3898339"/>
            <a:ext cx="61038" cy="16166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6124066" y="4048057"/>
            <a:ext cx="45249" cy="15993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6167801" y="4213075"/>
            <a:ext cx="25518" cy="15594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6185603" y="4375135"/>
            <a:ext cx="27512" cy="23704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6011592" y="3731967"/>
            <a:ext cx="61038" cy="16166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7" name="Ink 96"/>
              <p14:cNvContentPartPr/>
              <p14:nvPr/>
            </p14:nvContentPartPr>
            <p14:xfrm>
              <a:off x="2635301" y="1904107"/>
              <a:ext cx="7200" cy="7236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28821" y="1898347"/>
                <a:ext cx="1944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6" name="Ink 105"/>
              <p14:cNvContentPartPr/>
              <p14:nvPr/>
            </p14:nvContentPartPr>
            <p14:xfrm>
              <a:off x="1059221" y="1823827"/>
              <a:ext cx="95040" cy="30168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55261" y="1818067"/>
                <a:ext cx="10296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6" name="Ink 115"/>
              <p14:cNvContentPartPr/>
              <p14:nvPr/>
            </p14:nvContentPartPr>
            <p14:xfrm>
              <a:off x="2771741" y="2147107"/>
              <a:ext cx="36360" cy="2916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767061" y="2143507"/>
                <a:ext cx="44640" cy="37440"/>
              </a:xfrm>
              <a:prstGeom prst="rect">
                <a:avLst/>
              </a:prstGeom>
            </p:spPr>
          </p:pic>
        </mc:Fallback>
      </mc:AlternateContent>
      <p:sp>
        <p:nvSpPr>
          <p:cNvPr id="62" name="Oval 61"/>
          <p:cNvSpPr/>
          <p:nvPr/>
        </p:nvSpPr>
        <p:spPr>
          <a:xfrm>
            <a:off x="4651735" y="3538228"/>
            <a:ext cx="3199185" cy="2398679"/>
          </a:xfrm>
          <a:prstGeom prst="ellipse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/>
          <p:cNvSpPr/>
          <p:nvPr/>
        </p:nvSpPr>
        <p:spPr>
          <a:xfrm>
            <a:off x="4429125" y="3329018"/>
            <a:ext cx="3631373" cy="2831423"/>
          </a:xfrm>
          <a:prstGeom prst="ellipse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073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4000" dirty="0" smtClean="0">
                <a:sym typeface="Symbol" panose="05050102010706020507" pitchFamily="18" charset="2"/>
              </a:rPr>
              <a:t>I</a:t>
            </a:r>
            <a:r>
              <a:rPr lang="en-US" sz="4000" dirty="0" smtClean="0">
                <a:sym typeface="Symbol" panose="05050102010706020507" pitchFamily="18" charset="2"/>
              </a:rPr>
              <a:t>PMSM Operation</a:t>
            </a:r>
            <a:endParaRPr lang="en-US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METU, EE7566, Spring 2022-2023, Emine Bostancı - 09 IPMSM Operation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0F8C4-56BB-46C0-99A9-F9B1741F56A7}" type="slidenum">
              <a:rPr lang="en-US" smtClean="0"/>
              <a:t>14</a:t>
            </a:fld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28650" y="1208593"/>
            <a:ext cx="3090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Operating current trajectories: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628650" y="2080569"/>
                <a:ext cx="15796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0" dirty="0" smtClean="0">
                    <a:ea typeface="Cambria Math" panose="02040503050406030204" pitchFamily="18" charset="0"/>
                    <a:sym typeface="Symbol" panose="05050102010706020507" pitchFamily="18" charset="2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𝑠𝑐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𝑚𝑎𝑥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080569"/>
                <a:ext cx="1579600" cy="369332"/>
              </a:xfrm>
              <a:prstGeom prst="rect">
                <a:avLst/>
              </a:prstGeom>
              <a:blipFill>
                <a:blip r:embed="rId2"/>
                <a:stretch>
                  <a:fillRect l="-308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/>
          <p:cNvSpPr txBox="1"/>
          <p:nvPr/>
        </p:nvSpPr>
        <p:spPr>
          <a:xfrm>
            <a:off x="5546507" y="3658464"/>
            <a:ext cx="708926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i="1">
                <a:solidFill>
                  <a:schemeClr val="accent6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</a:lstStyle>
          <a:p>
            <a:r>
              <a:rPr lang="en-US" b="1" i="0" dirty="0" smtClean="0">
                <a:solidFill>
                  <a:srgbClr val="FF0000"/>
                </a:solidFill>
              </a:rPr>
              <a:t>MTPA</a:t>
            </a:r>
            <a:endParaRPr lang="en-US" b="1" i="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3957662" y="2762363"/>
                <a:ext cx="709282" cy="3385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𝑖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𝑠</m:t>
                          </m:r>
                          <m: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−</m:t>
                          </m:r>
                          <m: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662" y="2762363"/>
                <a:ext cx="709282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Group 63"/>
          <p:cNvGrpSpPr/>
          <p:nvPr/>
        </p:nvGrpSpPr>
        <p:grpSpPr>
          <a:xfrm>
            <a:off x="3245758" y="2271092"/>
            <a:ext cx="3074723" cy="3783111"/>
            <a:chOff x="430901" y="1627546"/>
            <a:chExt cx="3074723" cy="3783111"/>
          </a:xfrm>
        </p:grpSpPr>
        <p:cxnSp>
          <p:nvCxnSpPr>
            <p:cNvPr id="65" name="Straight Arrow Connector 64"/>
            <p:cNvCxnSpPr/>
            <p:nvPr/>
          </p:nvCxnSpPr>
          <p:spPr>
            <a:xfrm flipV="1">
              <a:off x="2663064" y="1705045"/>
              <a:ext cx="0" cy="3705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V="1">
              <a:off x="430901" y="3725231"/>
              <a:ext cx="30096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3199130" y="376806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650222" y="1627546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q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968344" y="3475831"/>
            <a:ext cx="2743200" cy="2043559"/>
            <a:chOff x="7692951" y="3268003"/>
            <a:chExt cx="2743200" cy="2743200"/>
          </a:xfrm>
        </p:grpSpPr>
        <p:sp>
          <p:nvSpPr>
            <p:cNvPr id="70" name="Oval 69"/>
            <p:cNvSpPr/>
            <p:nvPr/>
          </p:nvSpPr>
          <p:spPr>
            <a:xfrm>
              <a:off x="7692951" y="3268003"/>
              <a:ext cx="2743200" cy="2743200"/>
            </a:xfrm>
            <a:prstGeom prst="ellipse">
              <a:avLst/>
            </a:prstGeom>
            <a:noFill/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70"/>
            <p:cNvSpPr/>
            <p:nvPr/>
          </p:nvSpPr>
          <p:spPr>
            <a:xfrm>
              <a:off x="7909263" y="3491259"/>
              <a:ext cx="2286000" cy="2286000"/>
            </a:xfrm>
            <a:prstGeom prst="ellipse">
              <a:avLst/>
            </a:prstGeom>
            <a:noFill/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/>
            <p:cNvSpPr/>
            <p:nvPr/>
          </p:nvSpPr>
          <p:spPr>
            <a:xfrm>
              <a:off x="8137863" y="3719859"/>
              <a:ext cx="1828800" cy="1828800"/>
            </a:xfrm>
            <a:prstGeom prst="ellipse">
              <a:avLst/>
            </a:prstGeom>
            <a:noFill/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1418776" y="5443014"/>
            <a:ext cx="1380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Constant stator flux lines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3872034" y="4391094"/>
                <a:ext cx="94269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𝜆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𝑃𝑀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034" y="4391094"/>
                <a:ext cx="942694" cy="307777"/>
              </a:xfrm>
              <a:prstGeom prst="rect">
                <a:avLst/>
              </a:prstGeom>
              <a:blipFill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Oval 74"/>
          <p:cNvSpPr/>
          <p:nvPr/>
        </p:nvSpPr>
        <p:spPr>
          <a:xfrm>
            <a:off x="3654144" y="3968701"/>
            <a:ext cx="1371600" cy="1021780"/>
          </a:xfrm>
          <a:prstGeom prst="ellipse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Oval 75"/>
          <p:cNvSpPr/>
          <p:nvPr/>
        </p:nvSpPr>
        <p:spPr>
          <a:xfrm>
            <a:off x="3882744" y="4132992"/>
            <a:ext cx="914400" cy="681186"/>
          </a:xfrm>
          <a:prstGeom prst="ellipse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7" name="Straight Connector 76"/>
          <p:cNvCxnSpPr/>
          <p:nvPr/>
        </p:nvCxnSpPr>
        <p:spPr>
          <a:xfrm>
            <a:off x="4311371" y="4280453"/>
            <a:ext cx="0" cy="1766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73" idx="0"/>
          </p:cNvCxnSpPr>
          <p:nvPr/>
        </p:nvCxnSpPr>
        <p:spPr>
          <a:xfrm flipV="1">
            <a:off x="2109091" y="5233740"/>
            <a:ext cx="300292" cy="20927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9" name="Freeform 78"/>
          <p:cNvSpPr/>
          <p:nvPr/>
        </p:nvSpPr>
        <p:spPr>
          <a:xfrm>
            <a:off x="3233033" y="3306950"/>
            <a:ext cx="2412606" cy="605190"/>
          </a:xfrm>
          <a:custGeom>
            <a:avLst/>
            <a:gdLst>
              <a:gd name="connsiteX0" fmla="*/ 3800475 w 3800475"/>
              <a:gd name="connsiteY0" fmla="*/ 0 h 2019300"/>
              <a:gd name="connsiteX1" fmla="*/ 3286125 w 3800475"/>
              <a:gd name="connsiteY1" fmla="*/ 847725 h 2019300"/>
              <a:gd name="connsiteX2" fmla="*/ 2705100 w 3800475"/>
              <a:gd name="connsiteY2" fmla="*/ 1276350 h 2019300"/>
              <a:gd name="connsiteX3" fmla="*/ 2057400 w 3800475"/>
              <a:gd name="connsiteY3" fmla="*/ 1543050 h 2019300"/>
              <a:gd name="connsiteX4" fmla="*/ 561975 w 3800475"/>
              <a:gd name="connsiteY4" fmla="*/ 1905000 h 2019300"/>
              <a:gd name="connsiteX5" fmla="*/ 0 w 3800475"/>
              <a:gd name="connsiteY5" fmla="*/ 2019300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00475" h="2019300">
                <a:moveTo>
                  <a:pt x="3800475" y="0"/>
                </a:moveTo>
                <a:cubicBezTo>
                  <a:pt x="3634581" y="317500"/>
                  <a:pt x="3468688" y="635000"/>
                  <a:pt x="3286125" y="847725"/>
                </a:cubicBezTo>
                <a:cubicBezTo>
                  <a:pt x="3103562" y="1060450"/>
                  <a:pt x="2909887" y="1160463"/>
                  <a:pt x="2705100" y="1276350"/>
                </a:cubicBezTo>
                <a:cubicBezTo>
                  <a:pt x="2500312" y="1392238"/>
                  <a:pt x="2414587" y="1438275"/>
                  <a:pt x="2057400" y="1543050"/>
                </a:cubicBezTo>
                <a:cubicBezTo>
                  <a:pt x="1700213" y="1647825"/>
                  <a:pt x="904875" y="1825625"/>
                  <a:pt x="561975" y="1905000"/>
                </a:cubicBezTo>
                <a:cubicBezTo>
                  <a:pt x="219075" y="1984375"/>
                  <a:pt x="109537" y="2001837"/>
                  <a:pt x="0" y="2019300"/>
                </a:cubicBez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Freeform 79"/>
          <p:cNvSpPr/>
          <p:nvPr/>
        </p:nvSpPr>
        <p:spPr>
          <a:xfrm>
            <a:off x="3233033" y="3467870"/>
            <a:ext cx="2412606" cy="605190"/>
          </a:xfrm>
          <a:custGeom>
            <a:avLst/>
            <a:gdLst>
              <a:gd name="connsiteX0" fmla="*/ 3800475 w 3800475"/>
              <a:gd name="connsiteY0" fmla="*/ 0 h 2019300"/>
              <a:gd name="connsiteX1" fmla="*/ 3286125 w 3800475"/>
              <a:gd name="connsiteY1" fmla="*/ 847725 h 2019300"/>
              <a:gd name="connsiteX2" fmla="*/ 2705100 w 3800475"/>
              <a:gd name="connsiteY2" fmla="*/ 1276350 h 2019300"/>
              <a:gd name="connsiteX3" fmla="*/ 2057400 w 3800475"/>
              <a:gd name="connsiteY3" fmla="*/ 1543050 h 2019300"/>
              <a:gd name="connsiteX4" fmla="*/ 561975 w 3800475"/>
              <a:gd name="connsiteY4" fmla="*/ 1905000 h 2019300"/>
              <a:gd name="connsiteX5" fmla="*/ 0 w 3800475"/>
              <a:gd name="connsiteY5" fmla="*/ 2019300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00475" h="2019300">
                <a:moveTo>
                  <a:pt x="3800475" y="0"/>
                </a:moveTo>
                <a:cubicBezTo>
                  <a:pt x="3634581" y="317500"/>
                  <a:pt x="3468688" y="635000"/>
                  <a:pt x="3286125" y="847725"/>
                </a:cubicBezTo>
                <a:cubicBezTo>
                  <a:pt x="3103562" y="1060450"/>
                  <a:pt x="2909887" y="1160463"/>
                  <a:pt x="2705100" y="1276350"/>
                </a:cubicBezTo>
                <a:cubicBezTo>
                  <a:pt x="2500312" y="1392238"/>
                  <a:pt x="2414587" y="1438275"/>
                  <a:pt x="2057400" y="1543050"/>
                </a:cubicBezTo>
                <a:cubicBezTo>
                  <a:pt x="1700213" y="1647825"/>
                  <a:pt x="904875" y="1825625"/>
                  <a:pt x="561975" y="1905000"/>
                </a:cubicBezTo>
                <a:cubicBezTo>
                  <a:pt x="219075" y="1984375"/>
                  <a:pt x="109537" y="2001837"/>
                  <a:pt x="0" y="2019300"/>
                </a:cubicBez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Freeform 80"/>
          <p:cNvSpPr/>
          <p:nvPr/>
        </p:nvSpPr>
        <p:spPr>
          <a:xfrm>
            <a:off x="3233033" y="3146925"/>
            <a:ext cx="2412606" cy="605190"/>
          </a:xfrm>
          <a:custGeom>
            <a:avLst/>
            <a:gdLst>
              <a:gd name="connsiteX0" fmla="*/ 3800475 w 3800475"/>
              <a:gd name="connsiteY0" fmla="*/ 0 h 2019300"/>
              <a:gd name="connsiteX1" fmla="*/ 3286125 w 3800475"/>
              <a:gd name="connsiteY1" fmla="*/ 847725 h 2019300"/>
              <a:gd name="connsiteX2" fmla="*/ 2705100 w 3800475"/>
              <a:gd name="connsiteY2" fmla="*/ 1276350 h 2019300"/>
              <a:gd name="connsiteX3" fmla="*/ 2057400 w 3800475"/>
              <a:gd name="connsiteY3" fmla="*/ 1543050 h 2019300"/>
              <a:gd name="connsiteX4" fmla="*/ 561975 w 3800475"/>
              <a:gd name="connsiteY4" fmla="*/ 1905000 h 2019300"/>
              <a:gd name="connsiteX5" fmla="*/ 0 w 3800475"/>
              <a:gd name="connsiteY5" fmla="*/ 2019300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00475" h="2019300">
                <a:moveTo>
                  <a:pt x="3800475" y="0"/>
                </a:moveTo>
                <a:cubicBezTo>
                  <a:pt x="3634581" y="317500"/>
                  <a:pt x="3468688" y="635000"/>
                  <a:pt x="3286125" y="847725"/>
                </a:cubicBezTo>
                <a:cubicBezTo>
                  <a:pt x="3103562" y="1060450"/>
                  <a:pt x="2909887" y="1160463"/>
                  <a:pt x="2705100" y="1276350"/>
                </a:cubicBezTo>
                <a:cubicBezTo>
                  <a:pt x="2500312" y="1392238"/>
                  <a:pt x="2414587" y="1438275"/>
                  <a:pt x="2057400" y="1543050"/>
                </a:cubicBezTo>
                <a:cubicBezTo>
                  <a:pt x="1700213" y="1647825"/>
                  <a:pt x="904875" y="1825625"/>
                  <a:pt x="561975" y="1905000"/>
                </a:cubicBezTo>
                <a:cubicBezTo>
                  <a:pt x="219075" y="1984375"/>
                  <a:pt x="109537" y="2001837"/>
                  <a:pt x="0" y="2019300"/>
                </a:cubicBez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Freeform 81"/>
          <p:cNvSpPr/>
          <p:nvPr/>
        </p:nvSpPr>
        <p:spPr>
          <a:xfrm>
            <a:off x="3233033" y="2976331"/>
            <a:ext cx="2412606" cy="605190"/>
          </a:xfrm>
          <a:custGeom>
            <a:avLst/>
            <a:gdLst>
              <a:gd name="connsiteX0" fmla="*/ 3800475 w 3800475"/>
              <a:gd name="connsiteY0" fmla="*/ 0 h 2019300"/>
              <a:gd name="connsiteX1" fmla="*/ 3286125 w 3800475"/>
              <a:gd name="connsiteY1" fmla="*/ 847725 h 2019300"/>
              <a:gd name="connsiteX2" fmla="*/ 2705100 w 3800475"/>
              <a:gd name="connsiteY2" fmla="*/ 1276350 h 2019300"/>
              <a:gd name="connsiteX3" fmla="*/ 2057400 w 3800475"/>
              <a:gd name="connsiteY3" fmla="*/ 1543050 h 2019300"/>
              <a:gd name="connsiteX4" fmla="*/ 561975 w 3800475"/>
              <a:gd name="connsiteY4" fmla="*/ 1905000 h 2019300"/>
              <a:gd name="connsiteX5" fmla="*/ 0 w 3800475"/>
              <a:gd name="connsiteY5" fmla="*/ 2019300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00475" h="2019300">
                <a:moveTo>
                  <a:pt x="3800475" y="0"/>
                </a:moveTo>
                <a:cubicBezTo>
                  <a:pt x="3634581" y="317500"/>
                  <a:pt x="3468688" y="635000"/>
                  <a:pt x="3286125" y="847725"/>
                </a:cubicBezTo>
                <a:cubicBezTo>
                  <a:pt x="3103562" y="1060450"/>
                  <a:pt x="2909887" y="1160463"/>
                  <a:pt x="2705100" y="1276350"/>
                </a:cubicBezTo>
                <a:cubicBezTo>
                  <a:pt x="2500312" y="1392238"/>
                  <a:pt x="2414587" y="1438275"/>
                  <a:pt x="2057400" y="1543050"/>
                </a:cubicBezTo>
                <a:cubicBezTo>
                  <a:pt x="1700213" y="1647825"/>
                  <a:pt x="904875" y="1825625"/>
                  <a:pt x="561975" y="1905000"/>
                </a:cubicBezTo>
                <a:cubicBezTo>
                  <a:pt x="219075" y="1984375"/>
                  <a:pt x="109537" y="2001837"/>
                  <a:pt x="0" y="2019300"/>
                </a:cubicBez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3" name="Straight Arrow Connector 82"/>
          <p:cNvCxnSpPr/>
          <p:nvPr/>
        </p:nvCxnSpPr>
        <p:spPr>
          <a:xfrm>
            <a:off x="4167287" y="3681072"/>
            <a:ext cx="61038" cy="16166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Freeform 84"/>
          <p:cNvSpPr/>
          <p:nvPr/>
        </p:nvSpPr>
        <p:spPr>
          <a:xfrm>
            <a:off x="3233033" y="3620270"/>
            <a:ext cx="2412606" cy="605190"/>
          </a:xfrm>
          <a:custGeom>
            <a:avLst/>
            <a:gdLst>
              <a:gd name="connsiteX0" fmla="*/ 3800475 w 3800475"/>
              <a:gd name="connsiteY0" fmla="*/ 0 h 2019300"/>
              <a:gd name="connsiteX1" fmla="*/ 3286125 w 3800475"/>
              <a:gd name="connsiteY1" fmla="*/ 847725 h 2019300"/>
              <a:gd name="connsiteX2" fmla="*/ 2705100 w 3800475"/>
              <a:gd name="connsiteY2" fmla="*/ 1276350 h 2019300"/>
              <a:gd name="connsiteX3" fmla="*/ 2057400 w 3800475"/>
              <a:gd name="connsiteY3" fmla="*/ 1543050 h 2019300"/>
              <a:gd name="connsiteX4" fmla="*/ 561975 w 3800475"/>
              <a:gd name="connsiteY4" fmla="*/ 1905000 h 2019300"/>
              <a:gd name="connsiteX5" fmla="*/ 0 w 3800475"/>
              <a:gd name="connsiteY5" fmla="*/ 2019300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00475" h="2019300">
                <a:moveTo>
                  <a:pt x="3800475" y="0"/>
                </a:moveTo>
                <a:cubicBezTo>
                  <a:pt x="3634581" y="317500"/>
                  <a:pt x="3468688" y="635000"/>
                  <a:pt x="3286125" y="847725"/>
                </a:cubicBezTo>
                <a:cubicBezTo>
                  <a:pt x="3103562" y="1060450"/>
                  <a:pt x="2909887" y="1160463"/>
                  <a:pt x="2705100" y="1276350"/>
                </a:cubicBezTo>
                <a:cubicBezTo>
                  <a:pt x="2500312" y="1392238"/>
                  <a:pt x="2414587" y="1438275"/>
                  <a:pt x="2057400" y="1543050"/>
                </a:cubicBezTo>
                <a:cubicBezTo>
                  <a:pt x="1700213" y="1647825"/>
                  <a:pt x="904875" y="1825625"/>
                  <a:pt x="561975" y="1905000"/>
                </a:cubicBezTo>
                <a:cubicBezTo>
                  <a:pt x="219075" y="1984375"/>
                  <a:pt x="109537" y="2001837"/>
                  <a:pt x="0" y="2019300"/>
                </a:cubicBez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Arc 49"/>
          <p:cNvSpPr/>
          <p:nvPr/>
        </p:nvSpPr>
        <p:spPr>
          <a:xfrm flipH="1">
            <a:off x="3992021" y="2899262"/>
            <a:ext cx="2971800" cy="2971800"/>
          </a:xfrm>
          <a:prstGeom prst="arc">
            <a:avLst/>
          </a:prstGeom>
          <a:ln w="1905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cxnSp>
        <p:nvCxnSpPr>
          <p:cNvPr id="86" name="Straight Connector 85"/>
          <p:cNvCxnSpPr/>
          <p:nvPr/>
        </p:nvCxnSpPr>
        <p:spPr>
          <a:xfrm flipH="1" flipV="1">
            <a:off x="5381325" y="3835643"/>
            <a:ext cx="100041" cy="533134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endCxn id="79" idx="1"/>
          </p:cNvCxnSpPr>
          <p:nvPr/>
        </p:nvCxnSpPr>
        <p:spPr>
          <a:xfrm flipH="1" flipV="1">
            <a:off x="5319121" y="3561016"/>
            <a:ext cx="63509" cy="277281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5025744" y="2982581"/>
            <a:ext cx="168036" cy="302805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endCxn id="79" idx="1"/>
          </p:cNvCxnSpPr>
          <p:nvPr/>
        </p:nvCxnSpPr>
        <p:spPr>
          <a:xfrm>
            <a:off x="5193780" y="3270696"/>
            <a:ext cx="125341" cy="290320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0" name="Arc 29"/>
          <p:cNvSpPr/>
          <p:nvPr/>
        </p:nvSpPr>
        <p:spPr>
          <a:xfrm flipH="1">
            <a:off x="3992021" y="2899262"/>
            <a:ext cx="2971800" cy="2971800"/>
          </a:xfrm>
          <a:prstGeom prst="arc">
            <a:avLst>
              <a:gd name="adj1" fmla="val 17272608"/>
              <a:gd name="adj2" fmla="val 20061113"/>
            </a:avLst>
          </a:prstGeom>
          <a:ln w="38100">
            <a:prstDash val="solid"/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3537778" y="4223626"/>
            <a:ext cx="606606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</a:rPr>
              <a:t>MTPF</a:t>
            </a:r>
            <a:endParaRPr lang="en-US" sz="1400" b="1" dirty="0">
              <a:solidFill>
                <a:srgbClr val="0070C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28650" y="1644581"/>
            <a:ext cx="4330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Short-circuit current (characteristic current):</a:t>
            </a:r>
            <a:endParaRPr lang="en-US" dirty="0"/>
          </a:p>
        </p:txBody>
      </p:sp>
      <p:cxnSp>
        <p:nvCxnSpPr>
          <p:cNvPr id="90" name="Straight Arrow Connector 89"/>
          <p:cNvCxnSpPr/>
          <p:nvPr/>
        </p:nvCxnSpPr>
        <p:spPr>
          <a:xfrm>
            <a:off x="4217435" y="3817176"/>
            <a:ext cx="45249" cy="15993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4254144" y="3972766"/>
            <a:ext cx="25518" cy="15594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4279662" y="4125314"/>
            <a:ext cx="27512" cy="23704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6" name="Ink 95"/>
              <p14:cNvContentPartPr/>
              <p14:nvPr/>
            </p14:nvContentPartPr>
            <p14:xfrm>
              <a:off x="4446888" y="4448587"/>
              <a:ext cx="0" cy="216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0"/>
                <a:ext cx="0" cy="2160"/>
              </a:xfrm>
              <a:prstGeom prst="rect">
                <a:avLst/>
              </a:prstGeom>
            </p:spPr>
          </p:pic>
        </mc:Fallback>
      </mc:AlternateContent>
      <p:sp>
        <p:nvSpPr>
          <p:cNvPr id="84" name="Oval 83"/>
          <p:cNvSpPr/>
          <p:nvPr/>
        </p:nvSpPr>
        <p:spPr>
          <a:xfrm>
            <a:off x="2771776" y="3263475"/>
            <a:ext cx="3152774" cy="2461050"/>
          </a:xfrm>
          <a:prstGeom prst="ellipse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Oval 94"/>
          <p:cNvSpPr/>
          <p:nvPr/>
        </p:nvSpPr>
        <p:spPr>
          <a:xfrm>
            <a:off x="2602418" y="3100917"/>
            <a:ext cx="3512632" cy="2793080"/>
          </a:xfrm>
          <a:prstGeom prst="ellipse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Oval 96"/>
          <p:cNvSpPr/>
          <p:nvPr/>
        </p:nvSpPr>
        <p:spPr>
          <a:xfrm>
            <a:off x="2409825" y="2897604"/>
            <a:ext cx="3910656" cy="3156599"/>
          </a:xfrm>
          <a:prstGeom prst="ellipse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109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4000" dirty="0">
                <a:sym typeface="Symbol" panose="05050102010706020507" pitchFamily="18" charset="2"/>
              </a:rPr>
              <a:t>I</a:t>
            </a:r>
            <a:r>
              <a:rPr lang="en-US" sz="4000" dirty="0" smtClean="0">
                <a:sym typeface="Symbol" panose="05050102010706020507" pitchFamily="18" charset="2"/>
              </a:rPr>
              <a:t>PMSM</a:t>
            </a:r>
            <a:r>
              <a:rPr lang="tr-TR" sz="4000" dirty="0" smtClean="0">
                <a:sym typeface="Symbol" panose="05050102010706020507" pitchFamily="18" charset="2"/>
              </a:rPr>
              <a:t> </a:t>
            </a:r>
            <a:r>
              <a:rPr lang="tr-TR" sz="4000" dirty="0" err="1" smtClean="0">
                <a:sym typeface="Symbol" panose="05050102010706020507" pitchFamily="18" charset="2"/>
              </a:rPr>
              <a:t>Operation</a:t>
            </a:r>
            <a:endParaRPr lang="en-US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METU, EE7566, Spring 2022-2023, Emine Bostancı - 09 IPMSM Operation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0F8C4-56BB-46C0-99A9-F9B1741F56A7}" type="slidenum">
              <a:rPr lang="en-US" smtClean="0"/>
              <a:t>15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t="7650"/>
          <a:stretch/>
        </p:blipFill>
        <p:spPr>
          <a:xfrm>
            <a:off x="157711" y="1083501"/>
            <a:ext cx="6036141" cy="52728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167829" y="4681764"/>
            <a:ext cx="26205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Toosi</a:t>
            </a:r>
            <a:r>
              <a:rPr lang="en-US" sz="1200" dirty="0"/>
              <a:t>, </a:t>
            </a:r>
            <a:r>
              <a:rPr lang="en-US" sz="1200" dirty="0" err="1"/>
              <a:t>Saman</a:t>
            </a:r>
            <a:r>
              <a:rPr lang="en-US" sz="1200" dirty="0"/>
              <a:t> &amp; </a:t>
            </a:r>
            <a:r>
              <a:rPr lang="en-US" sz="1200" dirty="0" err="1"/>
              <a:t>Mehrjou</a:t>
            </a:r>
            <a:r>
              <a:rPr lang="en-US" sz="1200" dirty="0"/>
              <a:t>, Mohammad &amp; </a:t>
            </a:r>
            <a:r>
              <a:rPr lang="en-US" sz="1200" dirty="0" err="1"/>
              <a:t>Karami</a:t>
            </a:r>
            <a:r>
              <a:rPr lang="en-US" sz="1200" dirty="0"/>
              <a:t>, Mahdi &amp; </a:t>
            </a:r>
            <a:r>
              <a:rPr lang="en-US" sz="1200" dirty="0" err="1"/>
              <a:t>Zare</a:t>
            </a:r>
            <a:r>
              <a:rPr lang="en-US" sz="1200" dirty="0"/>
              <a:t>, Mohammad Reza. (2013). Increase Performance of IPMSM by Combination of Maximum Torque per Ampere and Flux-Weakening Methods. ISRN Power Engineering. 2013. 10.1155/2013/187686.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0" name="Ink 139"/>
              <p14:cNvContentPartPr/>
              <p14:nvPr/>
            </p14:nvContentPartPr>
            <p14:xfrm>
              <a:off x="2697375" y="3312870"/>
              <a:ext cx="192600" cy="159480"/>
            </p14:xfrm>
          </p:contentPart>
        </mc:Choice>
        <mc:Fallback xmlns="">
          <p:pic>
            <p:nvPicPr>
              <p:cNvPr id="140" name="Ink 13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690535" y="3304230"/>
                <a:ext cx="208440" cy="17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8653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METU, EE7566, Spring 2022-2023, Emine Bostancı - 09 IPMSM Operation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0F8C4-56BB-46C0-99A9-F9B1741F56A7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949" y="1083501"/>
            <a:ext cx="5614101" cy="4592046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28650" y="365126"/>
            <a:ext cx="7886700" cy="7183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tr-TR" sz="3200" dirty="0" smtClean="0">
                <a:sym typeface="Symbol" panose="05050102010706020507" pitchFamily="18" charset="2"/>
              </a:rPr>
              <a:t>I</a:t>
            </a:r>
            <a:r>
              <a:rPr lang="en-US" sz="3200" dirty="0" smtClean="0">
                <a:sym typeface="Symbol" panose="05050102010706020507" pitchFamily="18" charset="2"/>
              </a:rPr>
              <a:t>PMSM</a:t>
            </a:r>
            <a:r>
              <a:rPr lang="tr-TR" sz="3200" dirty="0" smtClean="0">
                <a:sym typeface="Symbol" panose="05050102010706020507" pitchFamily="18" charset="2"/>
              </a:rPr>
              <a:t> </a:t>
            </a:r>
            <a:r>
              <a:rPr lang="tr-TR" sz="4000" dirty="0" err="1" smtClean="0">
                <a:sym typeface="Symbol" panose="05050102010706020507" pitchFamily="18" charset="2"/>
              </a:rPr>
              <a:t>Operation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628650" y="5894686"/>
            <a:ext cx="81751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Toosi</a:t>
            </a:r>
            <a:r>
              <a:rPr lang="en-US" sz="1200" dirty="0"/>
              <a:t>, </a:t>
            </a:r>
            <a:r>
              <a:rPr lang="en-US" sz="1200" dirty="0" err="1"/>
              <a:t>Saman</a:t>
            </a:r>
            <a:r>
              <a:rPr lang="en-US" sz="1200" dirty="0"/>
              <a:t> &amp; </a:t>
            </a:r>
            <a:r>
              <a:rPr lang="en-US" sz="1200" dirty="0" err="1"/>
              <a:t>Mehrjou</a:t>
            </a:r>
            <a:r>
              <a:rPr lang="en-US" sz="1200" dirty="0"/>
              <a:t>, Mohammad &amp; </a:t>
            </a:r>
            <a:r>
              <a:rPr lang="en-US" sz="1200" dirty="0" err="1"/>
              <a:t>Karami</a:t>
            </a:r>
            <a:r>
              <a:rPr lang="en-US" sz="1200" dirty="0"/>
              <a:t>, Mahdi &amp; </a:t>
            </a:r>
            <a:r>
              <a:rPr lang="en-US" sz="1200" dirty="0" err="1"/>
              <a:t>Zare</a:t>
            </a:r>
            <a:r>
              <a:rPr lang="en-US" sz="1200" dirty="0"/>
              <a:t>, Mohammad Reza. (2013). Increase Performance of IPMSM by Combination of Maximum Torque per Ampere and Flux-Weakening Methods. ISRN Power Engineering. 2013. </a:t>
            </a:r>
          </a:p>
        </p:txBody>
      </p:sp>
    </p:spTree>
    <p:extLst>
      <p:ext uri="{BB962C8B-B14F-4D97-AF65-F5344CB8AC3E}">
        <p14:creationId xmlns:p14="http://schemas.microsoft.com/office/powerpoint/2010/main" val="3212176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ym typeface="Symbol" panose="05050102010706020507" pitchFamily="18" charset="2"/>
              </a:rPr>
              <a:t>Torque in SMPMSM vs. IPMSM</a:t>
            </a:r>
            <a:endParaRPr lang="en-US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METU, EE7566, Spring 2022-2023, Emine Bostancı - 09 IPMSM Operation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0F8C4-56BB-46C0-99A9-F9B1741F56A7}" type="slidenum">
              <a:rPr lang="en-US" smtClean="0"/>
              <a:t>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13830" y="1690151"/>
                <a:ext cx="5041835" cy="8502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𝑚𝑒𝑐h</m:t>
                        </m:r>
                      </m:sub>
                    </m:sSub>
                    <m:r>
                      <a:rPr lang="en-US" sz="16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𝑝𝑝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tr-T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tr-T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𝑃𝑀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−(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𝑖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1600" dirty="0" smtClean="0"/>
                  <a:t>,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1600" dirty="0" smtClean="0"/>
              </a:p>
              <a:p>
                <a:endParaRPr lang="en-US" sz="1000" dirty="0" smtClean="0"/>
              </a:p>
              <a:p>
                <a:r>
                  <a:rPr lang="en-US" sz="16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𝑚𝑒𝑐h</m:t>
                        </m:r>
                      </m:sub>
                    </m:sSub>
                    <m:r>
                      <a:rPr lang="en-US" sz="16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tr-T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tr-T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tr-T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𝑃𝑀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160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30" y="1690151"/>
                <a:ext cx="5041835" cy="850233"/>
              </a:xfrm>
              <a:prstGeom prst="rect">
                <a:avLst/>
              </a:prstGeom>
              <a:blipFill>
                <a:blip r:embed="rId2"/>
                <a:stretch>
                  <a:fillRect l="-1451" t="-714"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44499" y="4195795"/>
                <a:ext cx="5251385" cy="9630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𝑚𝑒𝑐h</m:t>
                        </m:r>
                      </m:sub>
                    </m:sSub>
                    <m:r>
                      <a:rPr lang="en-US" sz="16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𝑝𝑝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tr-T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tr-T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𝑃𝑀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−(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𝑖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1600" dirty="0" smtClean="0"/>
                  <a:t>,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1600" dirty="0" smtClean="0"/>
              </a:p>
              <a:p>
                <a:endParaRPr lang="en-US" sz="10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𝑚𝑒𝑐h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tr-T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𝑃𝑀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−(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99" y="4195795"/>
                <a:ext cx="5251385" cy="963084"/>
              </a:xfrm>
              <a:prstGeom prst="rect">
                <a:avLst/>
              </a:prstGeom>
              <a:blipFill>
                <a:blip r:embed="rId3"/>
                <a:stretch>
                  <a:fillRect l="-1394" t="-6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345843" y="1300839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SMPMSM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45843" y="3826463"/>
            <a:ext cx="861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ym typeface="Symbol" panose="05050102010706020507" pitchFamily="18" charset="2"/>
              </a:rPr>
              <a:t>IPMSM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13830" y="5215416"/>
            <a:ext cx="5175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3399"/>
                </a:solidFill>
                <a:sym typeface="Wingdings" panose="05000000000000000000" pitchFamily="2" charset="2"/>
              </a:rPr>
              <a:t>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 R</a:t>
            </a:r>
            <a:r>
              <a:rPr lang="en-US" dirty="0" smtClean="0">
                <a:solidFill>
                  <a:srgbClr val="FF0000"/>
                </a:solidFill>
              </a:rPr>
              <a:t>eactance (magnet) torque </a:t>
            </a:r>
            <a:r>
              <a:rPr lang="en-US" dirty="0"/>
              <a:t>and </a:t>
            </a:r>
            <a:r>
              <a:rPr lang="en-US" dirty="0">
                <a:solidFill>
                  <a:srgbClr val="0070C0"/>
                </a:solidFill>
              </a:rPr>
              <a:t>reluctance torque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13830" y="2676863"/>
            <a:ext cx="348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</a:t>
            </a:r>
            <a:r>
              <a:rPr lang="en-US" dirty="0">
                <a:solidFill>
                  <a:srgbClr val="FF0000"/>
                </a:solidFill>
              </a:rPr>
              <a:t> Only reactance (magnet) torque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332" y="3537362"/>
            <a:ext cx="2597331" cy="26217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32" y="903830"/>
            <a:ext cx="2541699" cy="27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53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ym typeface="Symbol" panose="05050102010706020507" pitchFamily="18" charset="2"/>
              </a:rPr>
              <a:t>Torque in SMPMSM vs. IPMSM</a:t>
            </a:r>
            <a:endParaRPr lang="en-US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METU, EE7566, Spring 2022-2023, Emine Bostancı - 09 IPMSM Operation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0F8C4-56BB-46C0-99A9-F9B1741F56A7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13830" y="1616720"/>
                <a:ext cx="5041835" cy="3481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6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𝑚𝑒𝑐h</m:t>
                        </m:r>
                      </m:sub>
                    </m:sSub>
                    <m:r>
                      <a:rPr lang="en-US" sz="16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tr-T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tr-T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𝜆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𝑃𝑀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160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30" y="1616720"/>
                <a:ext cx="5041835" cy="348172"/>
              </a:xfrm>
              <a:prstGeom prst="rect">
                <a:avLst/>
              </a:prstGeom>
              <a:blipFill>
                <a:blip r:embed="rId2"/>
                <a:stretch>
                  <a:fillRect l="-484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92112" y="2556513"/>
                <a:ext cx="5251385" cy="4610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𝑚𝑒𝑐h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𝑃𝑀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−(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12" y="2556513"/>
                <a:ext cx="5251385" cy="461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345843" y="1227408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SMPMSM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93456" y="2187181"/>
            <a:ext cx="861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ym typeface="Symbol" panose="05050102010706020507" pitchFamily="18" charset="2"/>
              </a:rPr>
              <a:t>IPMSM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569313" y="2621312"/>
            <a:ext cx="5175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3399"/>
                </a:solidFill>
                <a:sym typeface="Wingdings" panose="05000000000000000000" pitchFamily="2" charset="2"/>
              </a:rPr>
              <a:t>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 R</a:t>
            </a:r>
            <a:r>
              <a:rPr lang="en-US" dirty="0" smtClean="0">
                <a:solidFill>
                  <a:srgbClr val="FF0000"/>
                </a:solidFill>
              </a:rPr>
              <a:t>eactance (magnet) torque </a:t>
            </a:r>
            <a:r>
              <a:rPr lang="en-US" dirty="0"/>
              <a:t>and </a:t>
            </a:r>
            <a:r>
              <a:rPr lang="en-US" dirty="0">
                <a:solidFill>
                  <a:srgbClr val="0070C0"/>
                </a:solidFill>
              </a:rPr>
              <a:t>reluctance torque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148437" y="1646943"/>
            <a:ext cx="348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</a:t>
            </a:r>
            <a:r>
              <a:rPr lang="en-US" dirty="0">
                <a:solidFill>
                  <a:srgbClr val="FF0000"/>
                </a:solidFill>
              </a:rPr>
              <a:t> Only reactance (magnet) torque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776409" y="3346598"/>
            <a:ext cx="7413264" cy="3009753"/>
            <a:chOff x="2179419" y="3379174"/>
            <a:chExt cx="7413264" cy="3009753"/>
          </a:xfrm>
        </p:grpSpPr>
        <p:pic>
          <p:nvPicPr>
            <p:cNvPr id="15" name="Picture 2" descr="http://m.eet.com/media/1050302/C0196-Figure3.gi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6184" y="3386986"/>
              <a:ext cx="4578380" cy="2641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2966237" y="5864870"/>
              <a:ext cx="12715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d-axes: </a:t>
              </a:r>
              <a:r>
                <a:rPr lang="en-US" i="1" dirty="0" err="1" smtClean="0"/>
                <a:t>I</a:t>
              </a:r>
              <a:r>
                <a:rPr lang="en-US" i="1" baseline="-25000" dirty="0" err="1" smtClean="0"/>
                <a:t>q</a:t>
              </a:r>
              <a:r>
                <a:rPr lang="en-US" dirty="0" smtClean="0"/>
                <a:t>=0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25295" y="3379174"/>
              <a:ext cx="21673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Net torque in IPMSM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79419" y="4125562"/>
              <a:ext cx="24126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Net torque in SMPMSM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94264" y="6019595"/>
              <a:ext cx="12715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q-axes: I</a:t>
              </a:r>
              <a:r>
                <a:rPr lang="en-US" i="1" baseline="-25000" dirty="0" smtClean="0"/>
                <a:t>d</a:t>
              </a:r>
              <a:r>
                <a:rPr lang="en-US" dirty="0" smtClean="0"/>
                <a:t>=0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622291" y="5762105"/>
              <a:ext cx="1342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-d-axes: </a:t>
              </a:r>
              <a:r>
                <a:rPr lang="en-US" i="1" dirty="0" err="1" smtClean="0"/>
                <a:t>I</a:t>
              </a:r>
              <a:r>
                <a:rPr lang="en-US" i="1" baseline="-25000" dirty="0" err="1" smtClean="0"/>
                <a:t>q</a:t>
              </a:r>
              <a:r>
                <a:rPr lang="en-US" dirty="0" smtClean="0"/>
                <a:t>=0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19850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spc="-50" dirty="0">
                <a:latin typeface="+mn-lt"/>
              </a:rPr>
              <a:t>Simulation of an IPMSM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METU, EE7566, Spring 2022-2023, Emine Bostancı - 09 IPMSM Operation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0F8C4-56BB-46C0-99A9-F9B1741F56A7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49734" y="1328155"/>
            <a:ext cx="2010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Stator rotating field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088196" y="4514136"/>
            <a:ext cx="2215799" cy="1071635"/>
            <a:chOff x="5697760" y="5601902"/>
            <a:chExt cx="2215799" cy="10716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6019675" y="5601902"/>
                  <a:ext cx="1571969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𝑖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2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00</m:t>
                      </m:r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a14:m>
                  <a:r>
                    <a:rPr lang="en-US" sz="1200" dirty="0" smtClean="0"/>
                    <a:t>,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9675" y="5601902"/>
                  <a:ext cx="1571969" cy="276999"/>
                </a:xfrm>
                <a:prstGeom prst="rect">
                  <a:avLst/>
                </a:prstGeom>
                <a:blipFill>
                  <a:blip r:embed="rId3"/>
                  <a:stretch>
                    <a:fillRect t="-22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5697760" y="5909679"/>
                  <a:ext cx="2215799" cy="3687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𝑖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2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00</m:t>
                      </m:r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a14:m>
                  <a:r>
                    <a:rPr lang="en-US" sz="1200" dirty="0" smtClean="0"/>
                    <a:t>, and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7760" y="5909679"/>
                  <a:ext cx="2215799" cy="368755"/>
                </a:xfrm>
                <a:prstGeom prst="rect">
                  <a:avLst/>
                </a:prstGeom>
                <a:blipFill>
                  <a:blip r:embed="rId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5814555" y="6231044"/>
                  <a:ext cx="1982209" cy="4424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00</m:t>
                        </m:r>
                        <m:func>
                          <m:func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4555" y="6231044"/>
                  <a:ext cx="1982209" cy="4424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/>
          <p:cNvSpPr txBox="1"/>
          <p:nvPr/>
        </p:nvSpPr>
        <p:spPr>
          <a:xfrm>
            <a:off x="3446407" y="1311958"/>
            <a:ext cx="2426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Rotating rotor with PMs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132215" y="1161953"/>
            <a:ext cx="2721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Stator rotating </a:t>
            </a:r>
            <a:r>
              <a:rPr lang="en-US" dirty="0" smtClean="0"/>
              <a:t>field &amp; rotating </a:t>
            </a:r>
            <a:r>
              <a:rPr lang="en-US" dirty="0"/>
              <a:t>rotor with </a:t>
            </a:r>
            <a:r>
              <a:rPr lang="en-US" dirty="0" smtClean="0"/>
              <a:t>PMs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854418" y="4538192"/>
                <a:ext cx="192475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𝑖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2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𝑖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2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𝑖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20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dirty="0" smtClean="0"/>
                  <a:t>0</a:t>
                </a:r>
                <a:endParaRPr lang="en-US" sz="1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418" y="4538192"/>
                <a:ext cx="1924758" cy="276999"/>
              </a:xfrm>
              <a:prstGeom prst="rect">
                <a:avLst/>
              </a:prstGeom>
              <a:blipFill>
                <a:blip r:embed="rId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6490011" y="4538192"/>
            <a:ext cx="2215799" cy="1194523"/>
            <a:chOff x="7419393" y="4516972"/>
            <a:chExt cx="2215799" cy="11945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7741308" y="4516972"/>
                  <a:ext cx="1571969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𝑖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2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00</m:t>
                      </m:r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a14:m>
                  <a:r>
                    <a:rPr lang="en-US" sz="1200" dirty="0" smtClean="0"/>
                    <a:t>,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1308" y="4516972"/>
                  <a:ext cx="1571969" cy="276999"/>
                </a:xfrm>
                <a:prstGeom prst="rect">
                  <a:avLst/>
                </a:prstGeom>
                <a:blipFill>
                  <a:blip r:embed="rId7"/>
                  <a:stretch>
                    <a:fillRect r="-388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/>
                <p:cNvSpPr/>
                <p:nvPr/>
              </p:nvSpPr>
              <p:spPr>
                <a:xfrm>
                  <a:off x="7419393" y="4847109"/>
                  <a:ext cx="2215799" cy="3687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𝑖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2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00</m:t>
                      </m:r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a14:m>
                  <a:r>
                    <a:rPr lang="en-US" sz="1200" dirty="0" smtClean="0"/>
                    <a:t>, and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16" name="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9393" y="4847109"/>
                  <a:ext cx="2215799" cy="368755"/>
                </a:xfrm>
                <a:prstGeom prst="rect">
                  <a:avLst/>
                </a:prstGeom>
                <a:blipFill>
                  <a:blip r:embed="rId8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7536188" y="5269002"/>
                  <a:ext cx="1982209" cy="4424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00</m:t>
                        </m:r>
                        <m:func>
                          <m:func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6188" y="5269002"/>
                  <a:ext cx="1982209" cy="44249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712" y="1834053"/>
            <a:ext cx="2679437" cy="237001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675" y="1803275"/>
            <a:ext cx="2679437" cy="237001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82" y="1838767"/>
            <a:ext cx="2835744" cy="240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0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in PMSM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METU, EE7566, Spring 2022-2023, Emine Bostancı - 09 IPMSM Operation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0F8C4-56BB-46C0-99A9-F9B1741F56A7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37269" y="1245311"/>
            <a:ext cx="31807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Limiting Factors: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DC-link voltage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Current capability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Temperature (Cooling capability)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37269" y="2528472"/>
                <a:ext cx="6096000" cy="86895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tr-T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tr-T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tr-T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tr-T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tr-T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tr-T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tr-T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lang="tr-T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𝜆</m:t>
                          </m:r>
                        </m:e>
                        <m:sub>
                          <m:r>
                            <a:rPr lang="tr-T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𝑃𝑀</m:t>
                          </m:r>
                        </m:sub>
                      </m:sSub>
                    </m:oMath>
                  </m:oMathPara>
                </a14:m>
                <a:endParaRPr lang="en-US" sz="1600" dirty="0" smtClean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69" y="2528472"/>
                <a:ext cx="6096000" cy="8689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37268" y="3389451"/>
                <a:ext cx="3531323" cy="21194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𝑑𝑐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400" dirty="0" smtClean="0">
                  <a:ea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endParaRPr lang="en-US" sz="1400" dirty="0" smtClean="0">
                  <a:ea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tr-T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tr-T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tr-T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tr-T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tr-T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tr-T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tr-T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r-T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tr-T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𝑃𝑀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𝑑𝑐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400" dirty="0" smtClean="0"/>
              </a:p>
              <a:p>
                <a:pPr>
                  <a:spcBef>
                    <a:spcPts val="600"/>
                  </a:spcBef>
                </a:pPr>
                <a:endParaRPr lang="en-US" sz="1400" dirty="0" smtClean="0"/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tr-TR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r-TR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tr-TR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Symbol" panose="05050102010706020507" pitchFamily="18" charset="2"/>
                                        </a:rPr>
                                        <m:t>𝑃𝑀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tr-T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tr-T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400" dirty="0" smtClean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68" y="3389451"/>
                <a:ext cx="3531323" cy="21194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518750" y="5746722"/>
            <a:ext cx="2240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Assumption: SV-PWM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16774" y="5912783"/>
            <a:ext cx="46672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http://ieeexplore.ieee.org/stamp/stamp.jsp?tp=&amp;arnumber=6556123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938258" y="2240679"/>
            <a:ext cx="4845766" cy="3503723"/>
            <a:chOff x="4278023" y="1518736"/>
            <a:chExt cx="6463113" cy="4546789"/>
          </a:xfrm>
        </p:grpSpPr>
        <p:grpSp>
          <p:nvGrpSpPr>
            <p:cNvPr id="12" name="Group 11"/>
            <p:cNvGrpSpPr/>
            <p:nvPr/>
          </p:nvGrpSpPr>
          <p:grpSpPr>
            <a:xfrm>
              <a:off x="4278023" y="1518736"/>
              <a:ext cx="6318906" cy="4546789"/>
              <a:chOff x="3384886" y="1565036"/>
              <a:chExt cx="6318906" cy="4546789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69551" y="1818896"/>
                <a:ext cx="6134241" cy="4027578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3848376" y="1565036"/>
                <a:ext cx="123803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Current limit</a:t>
                </a:r>
                <a:endParaRPr lang="en-US" sz="1600" dirty="0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330272" y="2965088"/>
                <a:ext cx="127810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smtClean="0"/>
                  <a:t>Voltage limit</a:t>
                </a:r>
              </a:p>
              <a:p>
                <a:pPr algn="ctr"/>
                <a:r>
                  <a:rPr lang="en-US" sz="1600" dirty="0" smtClean="0"/>
                  <a:t>&amp;</a:t>
                </a:r>
              </a:p>
              <a:p>
                <a:pPr algn="ctr"/>
                <a:r>
                  <a:rPr lang="en-US" sz="1600" dirty="0" smtClean="0"/>
                  <a:t>Current Limit</a:t>
                </a:r>
                <a:endParaRPr lang="en-US" sz="16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2845443" y="3648020"/>
                <a:ext cx="14482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Torque in Nm</a:t>
                </a:r>
                <a:endParaRPr lang="en-US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606088" y="5773271"/>
                <a:ext cx="21765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Rotational speed in rpm</a:t>
                </a:r>
                <a:endParaRPr lang="en-US" sz="1600" dirty="0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 rot="5400000">
              <a:off x="9872404" y="3567684"/>
              <a:ext cx="1368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Power in kW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88983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METU, EE7566, Spring 2022-2023, Emine Bostancı - 09 IPMSM Operation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0F8C4-56BB-46C0-99A9-F9B1741F56A7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60" y="724010"/>
            <a:ext cx="4394539" cy="56323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984" y="742116"/>
            <a:ext cx="4423614" cy="56323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-184147" y="3387932"/>
            <a:ext cx="1115986" cy="2769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Torque in Nm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036556" y="6077358"/>
            <a:ext cx="1631890" cy="26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Rotational speed in rpm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3846296" y="3319767"/>
            <a:ext cx="1227585" cy="304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Torque in Nm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39968" y="6051269"/>
            <a:ext cx="1795079" cy="2869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Rotational speed in rpm</a:t>
            </a:r>
            <a:endParaRPr lang="en-US" sz="1600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183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BMW i3 EM Torque-Speed Characteristics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129813" y="1176237"/>
            <a:ext cx="182133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tr-TR" dirty="0"/>
              <a:t>125 </a:t>
            </a:r>
            <a:r>
              <a:rPr lang="tr-TR" dirty="0" smtClean="0"/>
              <a:t>kW Machine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463237" y="1121544"/>
            <a:ext cx="182133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tr-TR" dirty="0" smtClean="0"/>
              <a:t>135 kW Machine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501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ym typeface="Symbol" panose="05050102010706020507" pitchFamily="18" charset="2"/>
              </a:rPr>
              <a:t>Self- and Mutual </a:t>
            </a:r>
            <a:r>
              <a:rPr lang="tr-TR" sz="3600" dirty="0" smtClean="0">
                <a:sym typeface="Symbol" panose="05050102010706020507" pitchFamily="18" charset="2"/>
              </a:rPr>
              <a:t>(Stator) </a:t>
            </a:r>
            <a:r>
              <a:rPr lang="en-US" sz="3600" dirty="0" smtClean="0">
                <a:sym typeface="Symbol" panose="05050102010706020507" pitchFamily="18" charset="2"/>
              </a:rPr>
              <a:t>Inductances</a:t>
            </a:r>
            <a:endParaRPr lang="en-US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METU, EE7566, Spring 2022-2023, Emine Bostancı - 09 IPMSM Operation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0F8C4-56BB-46C0-99A9-F9B1741F56A7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47718" y="1340028"/>
                <a:ext cx="9517433" cy="50193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𝑎𝑎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𝑎𝑐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𝑏𝑎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𝑏𝑐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𝑐𝑎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𝑐𝑐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tr-TR" b="0" i="0" smtClean="0">
                        <a:latin typeface="Cambria Math" panose="02040503050406030204" pitchFamily="18" charset="0"/>
                      </a:rPr>
                      <m:t>+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</m:t>
                                  </m:r>
                                </m:e>
                                <m:sub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𝑃𝑀</m:t>
                                  </m:r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</m:t>
                                  </m:r>
                                </m:e>
                                <m:sub>
                                  <m:r>
                                    <a:rPr lang="tr-T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𝑃𝑀</m:t>
                                  </m:r>
                                  <m:r>
                                    <a:rPr lang="tr-T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</m:t>
                                  </m:r>
                                </m:e>
                                <m:sub>
                                  <m:r>
                                    <a:rPr lang="tr-T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𝑃𝑀</m:t>
                                  </m:r>
                                  <m:r>
                                    <a:rPr lang="tr-T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tr-T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⁡(2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⁡(2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⁡(2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⁡(2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⁡(2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⁡(2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⁡(2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⁡(2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⁡(2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indent="223838"/>
                <a:endParaRPr lang="en-US" dirty="0"/>
              </a:p>
              <a:p>
                <a:endParaRPr lang="tr-TR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cos(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dirty="0"/>
                  <a:t>) =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−0.5 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&lt; 0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dirty="0"/>
                  <a:t> &gt;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18" y="1340028"/>
                <a:ext cx="9517433" cy="5019387"/>
              </a:xfrm>
              <a:prstGeom prst="rect">
                <a:avLst/>
              </a:prstGeom>
              <a:blipFill>
                <a:blip r:embed="rId2"/>
                <a:stretch>
                  <a:fillRect b="-1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568" t="8280"/>
          <a:stretch/>
        </p:blipFill>
        <p:spPr>
          <a:xfrm>
            <a:off x="6355533" y="905347"/>
            <a:ext cx="2657758" cy="22988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210150" y="2438117"/>
                <a:ext cx="58082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400" dirty="0" smtClean="0"/>
                  <a:t>Inductance matrix: </a:t>
                </a:r>
                <a:r>
                  <a:rPr lang="en-US" sz="1400" i="1" dirty="0" smtClean="0"/>
                  <a:t>L </a:t>
                </a:r>
                <a:r>
                  <a:rPr lang="en-US" sz="1400" dirty="0" smtClean="0"/>
                  <a:t>self inductance and </a:t>
                </a:r>
                <a:r>
                  <a:rPr lang="en-US" sz="1400" i="1" dirty="0" smtClean="0"/>
                  <a:t>M</a:t>
                </a:r>
                <a:r>
                  <a:rPr lang="en-US" sz="1400" dirty="0" smtClean="0"/>
                  <a:t> mutual inductance</a:t>
                </a:r>
                <a:endParaRPr lang="en-US" sz="1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150" y="2438117"/>
                <a:ext cx="5808235" cy="307777"/>
              </a:xfrm>
              <a:prstGeom prst="rect">
                <a:avLst/>
              </a:prstGeom>
              <a:blipFill>
                <a:blip r:embed="rId4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/>
          <p:cNvSpPr/>
          <p:nvPr/>
        </p:nvSpPr>
        <p:spPr>
          <a:xfrm rot="5400000">
            <a:off x="2144314" y="1430331"/>
            <a:ext cx="211074" cy="181341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21402" y="4875772"/>
            <a:ext cx="905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Leakage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2400200" y="4860553"/>
            <a:ext cx="905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dirty="0" smtClean="0"/>
              <a:t>onstant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5366047" y="5102611"/>
            <a:ext cx="1620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Position dependent</a:t>
            </a:r>
            <a:endParaRPr lang="en-US" sz="1400" dirty="0"/>
          </a:p>
        </p:txBody>
      </p:sp>
      <p:sp>
        <p:nvSpPr>
          <p:cNvPr id="13" name="Right Brace 12"/>
          <p:cNvSpPr/>
          <p:nvPr/>
        </p:nvSpPr>
        <p:spPr>
          <a:xfrm rot="5400000">
            <a:off x="1187791" y="4030716"/>
            <a:ext cx="204073" cy="148603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/>
          <p:cNvSpPr/>
          <p:nvPr/>
        </p:nvSpPr>
        <p:spPr>
          <a:xfrm rot="5400000">
            <a:off x="2693369" y="4221556"/>
            <a:ext cx="188581" cy="111144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/>
          <p:cNvSpPr/>
          <p:nvPr/>
        </p:nvSpPr>
        <p:spPr>
          <a:xfrm rot="5400000">
            <a:off x="6053430" y="2314839"/>
            <a:ext cx="245921" cy="523375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79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ym typeface="Symbol" panose="05050102010706020507" pitchFamily="18" charset="2"/>
              </a:rPr>
              <a:t>Self- and Mutual Inductances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METU, EE7566, Spring 2022-2023, Emine Bostancı - 09 IPMSM Operation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0F8C4-56BB-46C0-99A9-F9B1741F56A7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69518" y="1323456"/>
                <a:ext cx="8774482" cy="48182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tr-TR" dirty="0" smtClean="0"/>
                  <a:t>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𝑎𝑎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𝑎𝑐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𝑏𝑎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𝑏𝑐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𝑐𝑎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𝑐𝑐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tr-TR">
                        <a:latin typeface="Cambria Math" panose="02040503050406030204" pitchFamily="18" charset="0"/>
                      </a:rPr>
                      <m:t>+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</m:t>
                                  </m:r>
                                </m:e>
                                <m:sub>
                                  <m:r>
                                    <a:rPr lang="tr-T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𝑃𝑀</m:t>
                                  </m:r>
                                  <m:r>
                                    <a:rPr lang="tr-T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</m:t>
                                  </m:r>
                                </m:e>
                                <m:sub>
                                  <m:r>
                                    <a:rPr lang="tr-T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𝑃𝑀</m:t>
                                  </m:r>
                                  <m:r>
                                    <a:rPr lang="tr-T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</m:t>
                                  </m:r>
                                </m:e>
                                <m:sub>
                                  <m:r>
                                    <a:rPr lang="tr-T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𝑃𝑀</m:t>
                                  </m:r>
                                  <m:r>
                                    <a:rPr lang="tr-T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T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Symbol" panose="05050102010706020507" pitchFamily="18" charset="2"/>
                                      </a:rPr>
                                      <m:t>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Symbol" panose="05050102010706020507" pitchFamily="18" charset="2"/>
                                      </a:rPr>
                                      <m:t>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Symbol" panose="05050102010706020507" pitchFamily="18" charset="2"/>
                                      </a:rPr>
                                      <m:t>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T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𝑎𝑎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𝑏𝑎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𝑐𝑎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T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Symbol" panose="05050102010706020507" pitchFamily="18" charset="2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Symbol" panose="05050102010706020507" pitchFamily="18" charset="2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Symbol" panose="05050102010706020507" pitchFamily="18" charset="2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tr-TR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T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Symbol" panose="05050102010706020507" pitchFamily="18" charset="2"/>
                                      </a:rPr>
                                      <m:t>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𝑃𝑀</m:t>
                                    </m:r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Symbol" panose="05050102010706020507" pitchFamily="18" charset="2"/>
                                      </a:rPr>
                                      <m:t>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𝑃𝑀</m:t>
                                    </m:r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Symbol" panose="05050102010706020507" pitchFamily="18" charset="2"/>
                                      </a:rPr>
                                      <m:t>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𝑃𝑀</m:t>
                                    </m:r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i="1" dirty="0" smtClean="0">
                  <a:latin typeface="Cambria Math" panose="02040503050406030204" pitchFamily="18" charset="0"/>
                </a:endParaRPr>
              </a:p>
              <a:p>
                <a:endParaRPr lang="tr-TR" dirty="0" smtClean="0">
                  <a:latin typeface="Cambria Math" panose="02040503050406030204" pitchFamily="18" charset="0"/>
                </a:endParaRPr>
              </a:p>
              <a:p>
                <a:endParaRPr lang="tr-TR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Symbol" panose="05050102010706020507" pitchFamily="18" charset="2"/>
                                      </a:rPr>
                                      <m:t>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Symbol" panose="05050102010706020507" pitchFamily="18" charset="2"/>
                                      </a:rPr>
                                      <m:t>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Symbol" panose="05050102010706020507" pitchFamily="18" charset="2"/>
                                      </a:rPr>
                                      <m:t>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T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𝑎𝑎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𝑏𝑎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𝑐𝑎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Symbol" panose="05050102010706020507" pitchFamily="18" charset="2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Symbol" panose="05050102010706020507" pitchFamily="18" charset="2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Symbol" panose="05050102010706020507" pitchFamily="18" charset="2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tr-TR" b="0" i="0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tr-TR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tr-TR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Symbol" panose="05050102010706020507" pitchFamily="18" charset="2"/>
                                      </a:rPr>
                                      <m:t></m:t>
                                    </m:r>
                                  </m:e>
                                  <m:sub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𝑃𝑀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tr-TR" dirty="0" smtClean="0"/>
              </a:p>
              <a:p>
                <a:endParaRPr lang="tr-T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sym typeface="Symbol" panose="05050102010706020507" pitchFamily="18" charset="2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sym typeface="Symbol" panose="05050102010706020507" pitchFamily="18" charset="2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sym typeface="Symbol" panose="05050102010706020507" pitchFamily="18" charset="2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tr-T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Symbol" panose="05050102010706020507" pitchFamily="18" charset="2"/>
                                      </a:rPr>
                                      <m:t>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𝑃𝑀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dirty="0" smtClean="0"/>
              </a:p>
              <a:p>
                <a:r>
                  <a:rPr lang="en-US" dirty="0" smtClean="0"/>
                  <a:t> </a:t>
                </a:r>
                <a:endParaRPr lang="tr-TR" dirty="0" smtClean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18" y="1323456"/>
                <a:ext cx="8774482" cy="48182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373901" y="4784536"/>
            <a:ext cx="2549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Inductances in </a:t>
            </a:r>
            <a:r>
              <a:rPr lang="en-US" sz="1400" dirty="0" err="1" smtClean="0"/>
              <a:t>dq</a:t>
            </a:r>
            <a:r>
              <a:rPr lang="en-US" sz="1400" dirty="0" smtClean="0"/>
              <a:t> coordinates</a:t>
            </a:r>
            <a:endParaRPr lang="en-US" sz="1400" dirty="0"/>
          </a:p>
        </p:txBody>
      </p:sp>
      <p:sp>
        <p:nvSpPr>
          <p:cNvPr id="9" name="Right Brace 8"/>
          <p:cNvSpPr/>
          <p:nvPr/>
        </p:nvSpPr>
        <p:spPr>
          <a:xfrm rot="5400000">
            <a:off x="2594652" y="3491438"/>
            <a:ext cx="108222" cy="247797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2000" y="5156826"/>
            <a:ext cx="32553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/>
              <a:t>W</a:t>
            </a:r>
            <a:r>
              <a:rPr lang="en-US" dirty="0"/>
              <a:t>e </a:t>
            </a:r>
            <a:r>
              <a:rPr lang="en-US" b="1" dirty="0"/>
              <a:t>assume</a:t>
            </a:r>
            <a:r>
              <a:rPr lang="en-US" dirty="0"/>
              <a:t> that d and q axes are magnetically decoupled.</a:t>
            </a:r>
          </a:p>
        </p:txBody>
      </p:sp>
    </p:spTree>
    <p:extLst>
      <p:ext uri="{BB962C8B-B14F-4D97-AF65-F5344CB8AC3E}">
        <p14:creationId xmlns:p14="http://schemas.microsoft.com/office/powerpoint/2010/main" val="81686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ym typeface="Symbol" panose="05050102010706020507" pitchFamily="18" charset="2"/>
              </a:rPr>
              <a:t>Self- and Mutual Inductances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METU, EE7566, Spring 2022-2023, Emine Bostancı - 09 IPMSM Operation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0F8C4-56BB-46C0-99A9-F9B1741F56A7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88477" y="4548733"/>
                <a:ext cx="1845570" cy="14065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77" y="4548733"/>
                <a:ext cx="1845570" cy="14065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5422761" y="4412652"/>
            <a:ext cx="3592183" cy="1917375"/>
            <a:chOff x="3097470" y="4209758"/>
            <a:chExt cx="4346293" cy="2167155"/>
          </a:xfrm>
        </p:grpSpPr>
        <p:grpSp>
          <p:nvGrpSpPr>
            <p:cNvPr id="12" name="Group 11"/>
            <p:cNvGrpSpPr/>
            <p:nvPr/>
          </p:nvGrpSpPr>
          <p:grpSpPr>
            <a:xfrm>
              <a:off x="3097470" y="4209758"/>
              <a:ext cx="4346293" cy="1827576"/>
              <a:chOff x="4061180" y="4632209"/>
              <a:chExt cx="4346293" cy="1827576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02298" y="4736679"/>
                <a:ext cx="2857500" cy="1428750"/>
              </a:xfrm>
              <a:prstGeom prst="rect">
                <a:avLst/>
              </a:prstGeom>
            </p:spPr>
          </p:pic>
          <p:cxnSp>
            <p:nvCxnSpPr>
              <p:cNvPr id="15" name="Straight Arrow Connector 14"/>
              <p:cNvCxnSpPr/>
              <p:nvPr/>
            </p:nvCxnSpPr>
            <p:spPr>
              <a:xfrm flipH="1" flipV="1">
                <a:off x="5810250" y="4736679"/>
                <a:ext cx="9525" cy="14668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4568898" y="5984454"/>
                <a:ext cx="383857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5680153" y="6152008"/>
                <a:ext cx="27924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d</a:t>
                </a:r>
                <a:endParaRPr lang="en-US" sz="1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6616895" y="6139669"/>
                <a:ext cx="3337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-d</a:t>
                </a:r>
                <a:endParaRPr lang="en-US" sz="1400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6148524" y="6139669"/>
                <a:ext cx="27924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q</a:t>
                </a:r>
                <a:endParaRPr lang="en-US" sz="1400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7139768" y="6130490"/>
                <a:ext cx="3337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-q</a:t>
                </a:r>
                <a:endParaRPr lang="en-US" sz="1400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4497672" y="5285124"/>
                <a:ext cx="5517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3/2 </a:t>
                </a:r>
                <a:r>
                  <a:rPr lang="en-US" sz="1400" i="1" dirty="0" smtClean="0"/>
                  <a:t>L</a:t>
                </a:r>
                <a:endParaRPr lang="en-US" sz="1400" i="1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4724658" y="5676677"/>
                <a:ext cx="9957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3/2 (</a:t>
                </a:r>
                <a:r>
                  <a:rPr lang="en-US" sz="1400" i="1" dirty="0" smtClean="0"/>
                  <a:t>L+M</a:t>
                </a:r>
                <a:r>
                  <a:rPr lang="en-US" sz="1400" i="1" baseline="-25000" dirty="0" smtClean="0"/>
                  <a:t>2</a:t>
                </a:r>
                <a:r>
                  <a:rPr lang="en-US" sz="1400" dirty="0" smtClean="0"/>
                  <a:t>)</a:t>
                </a:r>
                <a:endParaRPr lang="en-US" sz="1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061180" y="4918963"/>
                <a:ext cx="93006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3/2 (</a:t>
                </a:r>
                <a:r>
                  <a:rPr lang="en-US" sz="1400" i="1" dirty="0" smtClean="0"/>
                  <a:t>L-M</a:t>
                </a:r>
                <a:r>
                  <a:rPr lang="en-US" sz="1400" i="1" baseline="-25000" dirty="0" smtClean="0"/>
                  <a:t>2</a:t>
                </a:r>
                <a:r>
                  <a:rPr lang="en-US" sz="1400" dirty="0" smtClean="0"/>
                  <a:t>)</a:t>
                </a:r>
                <a:endParaRPr lang="en-US" sz="1400" dirty="0"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 flipV="1">
                <a:off x="6284849" y="4632209"/>
                <a:ext cx="0" cy="154769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flipV="1">
                <a:off x="6772433" y="4632209"/>
                <a:ext cx="0" cy="154769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V="1">
                <a:off x="7260018" y="4632209"/>
                <a:ext cx="0" cy="154769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/>
            <p:cNvSpPr txBox="1"/>
            <p:nvPr/>
          </p:nvSpPr>
          <p:spPr>
            <a:xfrm>
              <a:off x="5105221" y="6007581"/>
              <a:ext cx="861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IPMSM</a:t>
              </a:r>
              <a:endParaRPr lang="en-US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461951" y="4412652"/>
            <a:ext cx="3231425" cy="1943699"/>
            <a:chOff x="7915330" y="4196519"/>
            <a:chExt cx="3909801" cy="2196908"/>
          </a:xfrm>
        </p:grpSpPr>
        <p:grpSp>
          <p:nvGrpSpPr>
            <p:cNvPr id="28" name="Group 27"/>
            <p:cNvGrpSpPr/>
            <p:nvPr/>
          </p:nvGrpSpPr>
          <p:grpSpPr>
            <a:xfrm>
              <a:off x="7915330" y="4196519"/>
              <a:ext cx="3909801" cy="1827576"/>
              <a:chOff x="4497672" y="4632209"/>
              <a:chExt cx="3909801" cy="1827576"/>
            </a:xfrm>
          </p:grpSpPr>
          <p:cxnSp>
            <p:nvCxnSpPr>
              <p:cNvPr id="31" name="Straight Arrow Connector 30"/>
              <p:cNvCxnSpPr/>
              <p:nvPr/>
            </p:nvCxnSpPr>
            <p:spPr>
              <a:xfrm flipH="1" flipV="1">
                <a:off x="5810250" y="4736679"/>
                <a:ext cx="9525" cy="14668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4568898" y="5984454"/>
                <a:ext cx="383857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>
                <a:off x="5680153" y="6152008"/>
                <a:ext cx="27924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d</a:t>
                </a:r>
                <a:endParaRPr lang="en-US" sz="1400" dirty="0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6616895" y="6139669"/>
                <a:ext cx="3337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-d</a:t>
                </a:r>
                <a:endParaRPr lang="en-US" sz="1400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6148524" y="6139669"/>
                <a:ext cx="27924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q</a:t>
                </a:r>
                <a:endParaRPr lang="en-US" sz="1400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7139768" y="6130490"/>
                <a:ext cx="3337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-q</a:t>
                </a:r>
                <a:endParaRPr lang="en-US" sz="1400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4497672" y="5285124"/>
                <a:ext cx="5517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3/2 </a:t>
                </a:r>
                <a:r>
                  <a:rPr lang="en-US" sz="1400" i="1" dirty="0" smtClean="0"/>
                  <a:t>L</a:t>
                </a:r>
                <a:endParaRPr lang="en-US" sz="1400" i="1" dirty="0"/>
              </a:p>
            </p:txBody>
          </p:sp>
          <p:cxnSp>
            <p:nvCxnSpPr>
              <p:cNvPr id="38" name="Straight Connector 37"/>
              <p:cNvCxnSpPr/>
              <p:nvPr/>
            </p:nvCxnSpPr>
            <p:spPr>
              <a:xfrm flipV="1">
                <a:off x="6284849" y="4632209"/>
                <a:ext cx="0" cy="154769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V="1">
                <a:off x="6772433" y="4632209"/>
                <a:ext cx="0" cy="154769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flipV="1">
                <a:off x="7260018" y="4632209"/>
                <a:ext cx="0" cy="154769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Straight Connector 28"/>
            <p:cNvCxnSpPr/>
            <p:nvPr/>
          </p:nvCxnSpPr>
          <p:spPr>
            <a:xfrm>
              <a:off x="8519956" y="5015364"/>
              <a:ext cx="2857500" cy="0"/>
            </a:xfrm>
            <a:prstGeom prst="line">
              <a:avLst/>
            </a:prstGeom>
            <a:ln w="19050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9648229" y="6024095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SMPMSM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42406" y="1231742"/>
                <a:ext cx="8881055" cy="22921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⁡(2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⁡(2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⁡(2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⁡(2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⁡(2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⁡(2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⁡(2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⁡(2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⁡(2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tr-T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cos(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dirty="0"/>
                  <a:t>) =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−0.5 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&lt; 0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dirty="0"/>
                  <a:t> &gt;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06" y="1231742"/>
                <a:ext cx="8881055" cy="2292102"/>
              </a:xfrm>
              <a:prstGeom prst="rect">
                <a:avLst/>
              </a:prstGeom>
              <a:blipFill>
                <a:blip r:embed="rId5"/>
                <a:stretch>
                  <a:fillRect b="-3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382779" y="3716148"/>
                <a:ext cx="3472489" cy="6387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Symbol" panose="05050102010706020507" pitchFamily="18" charset="2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Symbol" panose="05050102010706020507" pitchFamily="18" charset="2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Symbol" panose="05050102010706020507" pitchFamily="18" charset="2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tr-TR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Symbol" panose="05050102010706020507" pitchFamily="18" charset="2"/>
                                      </a:rPr>
                                      <m:t>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𝑃𝑀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79" y="3716148"/>
                <a:ext cx="3472489" cy="6387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191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3792</TotalTime>
  <Words>695</Words>
  <Application>Microsoft Office PowerPoint</Application>
  <PresentationFormat>On-screen Show (4:3)</PresentationFormat>
  <Paragraphs>201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Cambria Math</vt:lpstr>
      <vt:lpstr>Lucida Sans</vt:lpstr>
      <vt:lpstr>Symbol</vt:lpstr>
      <vt:lpstr>Times New Roman</vt:lpstr>
      <vt:lpstr>Wingdings</vt:lpstr>
      <vt:lpstr>Office Theme</vt:lpstr>
      <vt:lpstr>METU EE7566 Electric Drives in Electric and Hybrid Electric Vehicles</vt:lpstr>
      <vt:lpstr>Torque in SMPMSM vs. IPMSM</vt:lpstr>
      <vt:lpstr>Torque in SMPMSM vs. IPMSM</vt:lpstr>
      <vt:lpstr>Simulation of an IPMSM</vt:lpstr>
      <vt:lpstr>Limits in PMSM </vt:lpstr>
      <vt:lpstr>BMW i3 EM Torque-Speed Characteristics</vt:lpstr>
      <vt:lpstr>Self- and Mutual (Stator) Inductances</vt:lpstr>
      <vt:lpstr>Self- and Mutual Inductances</vt:lpstr>
      <vt:lpstr>Self- and Mutual Inductances</vt:lpstr>
      <vt:lpstr>IPMSM Operation</vt:lpstr>
      <vt:lpstr>IPMSM Operation</vt:lpstr>
      <vt:lpstr>IPMSM Example</vt:lpstr>
      <vt:lpstr>IPMSM Operation</vt:lpstr>
      <vt:lpstr>IPMSM Operation</vt:lpstr>
      <vt:lpstr>IPMSM Operation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Emine</dc:creator>
  <cp:lastModifiedBy>Emine</cp:lastModifiedBy>
  <cp:revision>377</cp:revision>
  <dcterms:created xsi:type="dcterms:W3CDTF">2018-09-30T14:56:44Z</dcterms:created>
  <dcterms:modified xsi:type="dcterms:W3CDTF">2023-05-16T12:30:33Z</dcterms:modified>
</cp:coreProperties>
</file>